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9"/>
  </p:notesMasterIdLst>
  <p:sldIdLst>
    <p:sldId id="256" r:id="rId2"/>
    <p:sldId id="259" r:id="rId3"/>
    <p:sldId id="274" r:id="rId4"/>
    <p:sldId id="272" r:id="rId5"/>
    <p:sldId id="271" r:id="rId6"/>
    <p:sldId id="258" r:id="rId7"/>
    <p:sldId id="276" r:id="rId8"/>
    <p:sldId id="257" r:id="rId9"/>
    <p:sldId id="273" r:id="rId10"/>
    <p:sldId id="263" r:id="rId11"/>
    <p:sldId id="264" r:id="rId12"/>
    <p:sldId id="265" r:id="rId13"/>
    <p:sldId id="266" r:id="rId14"/>
    <p:sldId id="267" r:id="rId15"/>
    <p:sldId id="268" r:id="rId16"/>
    <p:sldId id="269" r:id="rId17"/>
    <p:sldId id="275"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68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FE7B11-D3D9-47A5-8CD0-3A4EBAAAC7C9}" type="datetimeFigureOut">
              <a:rPr lang="ru-RU" smtClean="0"/>
              <a:pPr/>
              <a:t>31.08.2017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45C660-7CBF-402A-B724-11C75CE0C2FC}"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marL="228600" indent="-228600"/>
            <a:r>
              <a:rPr lang="ru-RU" smtClean="0"/>
              <a:t>Создание образовательной среды дошкольного образования в программе «Мир открытий» происходит на основе системы дидактических принципов деятельностного метода. </a:t>
            </a:r>
          </a:p>
          <a:p>
            <a:pPr marL="228600" indent="-228600"/>
            <a:r>
              <a:rPr lang="ru-RU" smtClean="0"/>
              <a:t>Как вы считаете, какой из представленных дидактических принципов является основополагающим для дошкольного возраста? Конечно же, это принцип психологической комфортности, поскольку эмоциональная атмосфера ДОУ напрямую влияет на психофизическое здоровье детей. Взрослый может выступать в роли старшего друга, наставника, партнера, помощника, организатора. Его задача – пробуждать и поддерживать живой интерес детей, их любознательность, желание активно действовать, активно познавать окружающий мир, испытывая при этом радость открытий.</a:t>
            </a:r>
          </a:p>
          <a:p>
            <a:pPr marL="228600" indent="-228600"/>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1" name="Rectangle 1"/>
          <p:cNvSpPr txBox="1">
            <a:spLocks noGrp="1" noRot="1" noChangeAspect="1" noChangeArrowheads="1"/>
          </p:cNvSpPr>
          <p:nvPr>
            <p:ph type="sldImg"/>
          </p:nvPr>
        </p:nvSpPr>
        <p:spPr bwMode="auto">
          <a:xfrm>
            <a:off x="-16202025" y="-11456988"/>
            <a:ext cx="32405638" cy="24304626"/>
          </a:xfrm>
          <a:prstGeom prst="rect">
            <a:avLst/>
          </a:prstGeom>
          <a:solidFill>
            <a:srgbClr val="FFFFFF"/>
          </a:solidFill>
          <a:ln>
            <a:solidFill>
              <a:srgbClr val="000000"/>
            </a:solidFill>
            <a:miter lim="800000"/>
            <a:headEnd/>
            <a:tailEnd/>
          </a:ln>
        </p:spPr>
      </p:sp>
      <p:sp>
        <p:nvSpPr>
          <p:cNvPr id="61442" name="Rectangle 2"/>
          <p:cNvSpPr txBox="1">
            <a:spLocks noGrp="1" noChangeArrowheads="1"/>
          </p:cNvSpPr>
          <p:nvPr>
            <p:ph type="body" idx="1"/>
          </p:nvPr>
        </p:nvSpPr>
        <p:spPr bwMode="auto">
          <a:xfrm>
            <a:off x="685800" y="4343400"/>
            <a:ext cx="5484813" cy="4114800"/>
          </a:xfrm>
          <a:prstGeom prst="rect">
            <a:avLst/>
          </a:prstGeom>
          <a:noFill/>
          <a:ln>
            <a:round/>
            <a:headEnd/>
            <a:tailEnd/>
          </a:ln>
        </p:spPr>
        <p:txBody>
          <a:bodyPr wrap="none" anchor="ct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r>
              <a:rPr lang="ru-RU" smtClean="0"/>
              <a:t>Для успешной реализации любой программы необходима подготовка педагогических кадров. Институт системно-деятельностной педагогики предлагает </a:t>
            </a:r>
            <a:r>
              <a:rPr lang="ru-RU" b="1" smtClean="0"/>
              <a:t>многоуровневую систему подготовки педагогических кадров</a:t>
            </a:r>
            <a:r>
              <a:rPr lang="ru-RU" smtClean="0"/>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31.08.2017</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31.08.2017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31.08.2017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31.08.2017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31.08.2017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31.08.2017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31.08.2017</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31.08.2017</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5B106E36-FD25-4E2D-B0AA-010F637433A0}" type="datetimeFigureOut">
              <a:rPr lang="ru-RU" smtClean="0"/>
              <a:pPr/>
              <a:t>31.08.2017</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31.08.2017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31.08.2017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B106E36-FD25-4E2D-B0AA-010F637433A0}" type="datetimeFigureOut">
              <a:rPr lang="ru-RU" smtClean="0"/>
              <a:pPr/>
              <a:t>31.08.2017</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25C68B6-61C2-468F-89AB-4B9F7531AA68}"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03648" y="908720"/>
            <a:ext cx="7406640" cy="1472184"/>
          </a:xfrm>
        </p:spPr>
        <p:txBody>
          <a:bodyPr>
            <a:noAutofit/>
          </a:bodyPr>
          <a:lstStyle/>
          <a:p>
            <a:pPr algn="ct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Л.Г. </a:t>
            </a:r>
            <a:r>
              <a:rPr lang="ru-RU" sz="3200" dirty="0" err="1" smtClean="0"/>
              <a:t>Петерсон</a:t>
            </a:r>
            <a:r>
              <a:rPr lang="ru-RU" sz="3200" dirty="0" smtClean="0"/>
              <a:t>, Е.Е. </a:t>
            </a:r>
            <a:r>
              <a:rPr lang="ru-RU" sz="3200" dirty="0" err="1" smtClean="0"/>
              <a:t>Кочемасова</a:t>
            </a:r>
            <a:r>
              <a:rPr lang="ru-RU" sz="3200" dirty="0" smtClean="0"/>
              <a:t>. Программа математического развития «</a:t>
            </a:r>
            <a:r>
              <a:rPr lang="ru-RU" sz="3200" dirty="0" err="1" smtClean="0"/>
              <a:t>Игралочка</a:t>
            </a:r>
            <a:r>
              <a:rPr lang="ru-RU" sz="3200" dirty="0" smtClean="0"/>
              <a:t> </a:t>
            </a:r>
            <a:br>
              <a:rPr lang="ru-RU" sz="3200" dirty="0" smtClean="0"/>
            </a:br>
            <a:r>
              <a:rPr lang="ru-RU" sz="2400" dirty="0" smtClean="0"/>
              <a:t/>
            </a:r>
            <a:br>
              <a:rPr lang="ru-RU" sz="2400" dirty="0" smtClean="0"/>
            </a:br>
            <a:endParaRPr lang="ru-RU" sz="2400" dirty="0"/>
          </a:p>
        </p:txBody>
      </p:sp>
      <p:sp>
        <p:nvSpPr>
          <p:cNvPr id="3" name="Подзаголовок 2"/>
          <p:cNvSpPr>
            <a:spLocks noGrp="1"/>
          </p:cNvSpPr>
          <p:nvPr>
            <p:ph type="subTitle" idx="1"/>
          </p:nvPr>
        </p:nvSpPr>
        <p:spPr>
          <a:xfrm>
            <a:off x="1432560" y="1850064"/>
            <a:ext cx="7406640" cy="1290904"/>
          </a:xfrm>
        </p:spPr>
        <p:txBody>
          <a:bodyPr>
            <a:normAutofit fontScale="62500" lnSpcReduction="20000"/>
          </a:bodyPr>
          <a:lstStyle/>
          <a:p>
            <a:pPr algn="ctr"/>
            <a:endParaRPr lang="ru-RU" dirty="0" smtClean="0"/>
          </a:p>
          <a:p>
            <a:pPr algn="ctr"/>
            <a:r>
              <a:rPr lang="ru-RU" dirty="0" smtClean="0"/>
              <a:t>.</a:t>
            </a:r>
          </a:p>
          <a:p>
            <a:pPr algn="ctr"/>
            <a:endParaRPr lang="ru-RU" dirty="0" smtClean="0"/>
          </a:p>
          <a:p>
            <a:pPr algn="ctr"/>
            <a:r>
              <a:rPr lang="ru-RU" dirty="0" smtClean="0"/>
              <a:t>Примерная основная образовательная программа дошкольного образования «Мир открытий»</a:t>
            </a:r>
            <a:endParaRPr lang="ru-RU" dirty="0"/>
          </a:p>
        </p:txBody>
      </p:sp>
      <p:pic>
        <p:nvPicPr>
          <p:cNvPr id="6" name="Picture 15" descr="logo-sch2000-sad"/>
          <p:cNvPicPr>
            <a:picLocks noChangeAspect="1" noChangeArrowheads="1"/>
          </p:cNvPicPr>
          <p:nvPr/>
        </p:nvPicPr>
        <p:blipFill>
          <a:blip r:embed="rId2" cstate="print">
            <a:extLst>
              <a:ext uri="{28A0092B-C50C-407E-A947-70E740481C1C}"/>
            </a:extLst>
          </a:blip>
          <a:srcRect/>
          <a:stretch>
            <a:fillRect/>
          </a:stretch>
        </p:blipFill>
        <p:spPr bwMode="auto">
          <a:xfrm>
            <a:off x="107504" y="188640"/>
            <a:ext cx="1366838" cy="136842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ext uri="{91240B29-F687-4F45-9708-019B960494DF}"/>
          </a:extLst>
        </p:spPr>
      </p:pic>
      <p:pic>
        <p:nvPicPr>
          <p:cNvPr id="1026" name="Picture 2" descr="C:\Users\педкомната\Pictures\31745350.jpg"/>
          <p:cNvPicPr>
            <a:picLocks noChangeAspect="1" noChangeArrowheads="1"/>
          </p:cNvPicPr>
          <p:nvPr/>
        </p:nvPicPr>
        <p:blipFill>
          <a:blip r:embed="rId3" cstate="print"/>
          <a:srcRect/>
          <a:stretch>
            <a:fillRect/>
          </a:stretch>
        </p:blipFill>
        <p:spPr bwMode="auto">
          <a:xfrm>
            <a:off x="2339752" y="3429000"/>
            <a:ext cx="5060428" cy="2095872"/>
          </a:xfrm>
          <a:prstGeom prst="rect">
            <a:avLst/>
          </a:prstGeom>
          <a:noFill/>
        </p:spPr>
      </p:pic>
      <p:pic>
        <p:nvPicPr>
          <p:cNvPr id="8" name="Рисунок 3" descr="LOGO-GOOD-1"/>
          <p:cNvPicPr>
            <a:picLocks noChangeAspect="1" noChangeArrowheads="1"/>
          </p:cNvPicPr>
          <p:nvPr/>
        </p:nvPicPr>
        <p:blipFill>
          <a:blip r:embed="rId4" cstate="print"/>
          <a:srcRect/>
          <a:stretch>
            <a:fillRect/>
          </a:stretch>
        </p:blipFill>
        <p:spPr bwMode="auto">
          <a:xfrm>
            <a:off x="2411760" y="3501008"/>
            <a:ext cx="1092200" cy="108902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075738" cy="6861175"/>
            <a:chOff x="6" y="1"/>
            <a:chExt cx="5717" cy="4322"/>
          </a:xfrm>
        </p:grpSpPr>
        <p:sp>
          <p:nvSpPr>
            <p:cNvPr id="26636" name="Rectangle 3"/>
            <p:cNvSpPr>
              <a:spLocks noChangeArrowheads="1"/>
            </p:cNvSpPr>
            <p:nvPr/>
          </p:nvSpPr>
          <p:spPr bwMode="auto">
            <a:xfrm>
              <a:off x="6" y="1"/>
              <a:ext cx="5717" cy="4322"/>
            </a:xfrm>
            <a:prstGeom prst="rect">
              <a:avLst/>
            </a:prstGeom>
            <a:noFill/>
            <a:ln w="190500">
              <a:solidFill>
                <a:srgbClr val="558EC7"/>
              </a:solidFill>
              <a:miter lim="800000"/>
              <a:headEnd/>
              <a:tailEnd/>
            </a:ln>
          </p:spPr>
          <p:txBody>
            <a:bodyPr wrap="none" anchor="ctr"/>
            <a:lstStyle/>
            <a:p>
              <a:pPr algn="ctr"/>
              <a:endParaRPr lang="ru-RU" sz="1800" b="0">
                <a:latin typeface="Arial" charset="0"/>
                <a:cs typeface="Arial" charset="0"/>
              </a:endParaRPr>
            </a:p>
          </p:txBody>
        </p:sp>
        <p:sp>
          <p:nvSpPr>
            <p:cNvPr id="26637" name="Rectangle 4"/>
            <p:cNvSpPr>
              <a:spLocks noChangeArrowheads="1"/>
            </p:cNvSpPr>
            <p:nvPr/>
          </p:nvSpPr>
          <p:spPr bwMode="auto">
            <a:xfrm>
              <a:off x="177" y="182"/>
              <a:ext cx="5375" cy="3960"/>
            </a:xfrm>
            <a:prstGeom prst="rect">
              <a:avLst/>
            </a:prstGeom>
            <a:noFill/>
            <a:ln w="57150">
              <a:solidFill>
                <a:srgbClr val="558EC7"/>
              </a:solidFill>
              <a:miter lim="800000"/>
              <a:headEnd/>
              <a:tailEnd/>
            </a:ln>
          </p:spPr>
          <p:txBody>
            <a:bodyPr wrap="none" anchor="ctr"/>
            <a:lstStyle/>
            <a:p>
              <a:pPr algn="ctr"/>
              <a:endParaRPr lang="ru-RU" sz="1800" b="0">
                <a:latin typeface="Arial" charset="0"/>
                <a:cs typeface="Arial" charset="0"/>
              </a:endParaRPr>
            </a:p>
          </p:txBody>
        </p:sp>
      </p:grpSp>
      <p:graphicFrame>
        <p:nvGraphicFramePr>
          <p:cNvPr id="207886" name="Group 14"/>
          <p:cNvGraphicFramePr>
            <a:graphicFrameLocks noGrp="1"/>
          </p:cNvGraphicFramePr>
          <p:nvPr/>
        </p:nvGraphicFramePr>
        <p:xfrm>
          <a:off x="755576" y="260649"/>
          <a:ext cx="7776592" cy="6003914"/>
        </p:xfrm>
        <a:graphic>
          <a:graphicData uri="http://schemas.openxmlformats.org/drawingml/2006/table">
            <a:tbl>
              <a:tblPr/>
              <a:tblGrid>
                <a:gridCol w="7776592"/>
              </a:tblGrid>
              <a:tr h="54797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FFFFFF"/>
                          </a:solidFill>
                          <a:effectLst>
                            <a:outerShdw blurRad="38100" dist="38100" dir="2700000" algn="tl">
                              <a:srgbClr val="000000"/>
                            </a:outerShdw>
                          </a:effectLst>
                          <a:latin typeface="Arial" pitchFamily="34" charset="0"/>
                          <a:cs typeface="Arial" pitchFamily="34" charset="0"/>
                        </a:rPr>
                        <a:t>Вторая младшая группа </a:t>
                      </a:r>
                    </a:p>
                  </a:txBody>
                  <a:tcPr marL="91439" marR="91439"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5356677">
                <a:tc>
                  <a:txBody>
                    <a:bodyPr/>
                    <a:lstStyle/>
                    <a:p>
                      <a:pPr marL="0" marR="0" lvl="0" indent="0" algn="l" defTabSz="914400" rtl="0" eaLnBrk="1" fontAlgn="base" latinLnBrk="0" hangingPunct="1">
                        <a:lnSpc>
                          <a:spcPct val="100000"/>
                        </a:lnSpc>
                        <a:spcBef>
                          <a:spcPct val="0"/>
                        </a:spcBef>
                        <a:spcAft>
                          <a:spcPct val="0"/>
                        </a:spcAft>
                        <a:buClrTx/>
                        <a:buSzTx/>
                        <a:buFontTx/>
                        <a:buNone/>
                        <a:tabLst>
                          <a:tab pos="85725" algn="l"/>
                        </a:tabLst>
                      </a:pPr>
                      <a:endParaRPr kumimoji="0" lang="ru-RU" sz="2000" b="1" i="1" u="none" strike="noStrike" cap="none" normalizeH="0" baseline="0" dirty="0" smtClean="0">
                        <a:ln>
                          <a:noFill/>
                        </a:ln>
                        <a:solidFill>
                          <a:srgbClr val="000000"/>
                        </a:solidFill>
                        <a:effectLst/>
                        <a:latin typeface="Arial Black"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85725" algn="l"/>
                        </a:tabLst>
                      </a:pPr>
                      <a:r>
                        <a:rPr kumimoji="0" lang="ru-RU" sz="2000" b="1" i="1" u="none" strike="noStrike" cap="none" normalizeH="0" baseline="0" dirty="0" smtClean="0">
                          <a:ln>
                            <a:noFill/>
                          </a:ln>
                          <a:solidFill>
                            <a:srgbClr val="000000"/>
                          </a:solidFill>
                          <a:effectLst/>
                          <a:latin typeface="Arial Black" pitchFamily="34" charset="0"/>
                          <a:cs typeface="Arial" pitchFamily="34" charset="0"/>
                        </a:rPr>
                        <a:t>Формирование элементарных математических представлений:</a:t>
                      </a:r>
                    </a:p>
                    <a:p>
                      <a:pPr marL="0" marR="0" lvl="0" indent="0" algn="l" defTabSz="914400" rtl="0" eaLnBrk="1" fontAlgn="base" latinLnBrk="0" hangingPunct="1">
                        <a:lnSpc>
                          <a:spcPct val="100000"/>
                        </a:lnSpc>
                        <a:spcBef>
                          <a:spcPct val="0"/>
                        </a:spcBef>
                        <a:spcAft>
                          <a:spcPct val="0"/>
                        </a:spcAft>
                        <a:buClrTx/>
                        <a:buSzTx/>
                        <a:buFontTx/>
                        <a:buNone/>
                        <a:tabLst>
                          <a:tab pos="85725" algn="l"/>
                        </a:tabLst>
                      </a:pPr>
                      <a:endParaRPr kumimoji="0" lang="ru-RU" sz="800" b="1" i="1" u="none" strike="noStrike" cap="none" normalizeH="0" baseline="0" dirty="0" smtClean="0">
                        <a:ln>
                          <a:noFill/>
                        </a:ln>
                        <a:solidFill>
                          <a:srgbClr val="000000"/>
                        </a:solidFill>
                        <a:effectLst/>
                        <a:latin typeface="Arial Black"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Char char="•"/>
                        <a:tabLst>
                          <a:tab pos="85725" algn="l"/>
                        </a:tabLst>
                      </a:pPr>
                      <a:r>
                        <a:rPr kumimoji="0" lang="ru-RU" sz="2000" b="0" i="0" u="none" strike="noStrike" cap="none" normalizeH="0" baseline="0" dirty="0" smtClean="0">
                          <a:ln>
                            <a:noFill/>
                          </a:ln>
                          <a:solidFill>
                            <a:srgbClr val="000000"/>
                          </a:solidFill>
                          <a:effectLst/>
                          <a:latin typeface="Arial" pitchFamily="34" charset="0"/>
                          <a:cs typeface="Arial" pitchFamily="34" charset="0"/>
                        </a:rPr>
                        <a:t>  умеет считать до 3, отсчитывать 3 предмета от большего количества;</a:t>
                      </a:r>
                    </a:p>
                    <a:p>
                      <a:pPr marL="0" marR="0" lvl="0" indent="0" algn="l" defTabSz="914400" rtl="0" eaLnBrk="1" fontAlgn="base" latinLnBrk="0" hangingPunct="1">
                        <a:lnSpc>
                          <a:spcPct val="100000"/>
                        </a:lnSpc>
                        <a:spcBef>
                          <a:spcPct val="0"/>
                        </a:spcBef>
                        <a:spcAft>
                          <a:spcPct val="0"/>
                        </a:spcAft>
                        <a:buClrTx/>
                        <a:buSzTx/>
                        <a:buFontTx/>
                        <a:buNone/>
                        <a:tabLst>
                          <a:tab pos="85725" algn="l"/>
                        </a:tabLst>
                      </a:pPr>
                      <a:endParaRPr kumimoji="0" lang="ru-RU" sz="8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Char char="•"/>
                        <a:tabLst>
                          <a:tab pos="85725" algn="l"/>
                        </a:tabLst>
                      </a:pPr>
                      <a:r>
                        <a:rPr kumimoji="0" lang="ru-RU" sz="2000" b="0" i="0" u="none" strike="noStrike" cap="none" normalizeH="0" baseline="0" dirty="0" smtClean="0">
                          <a:ln>
                            <a:noFill/>
                          </a:ln>
                          <a:solidFill>
                            <a:srgbClr val="000000"/>
                          </a:solidFill>
                          <a:effectLst/>
                          <a:latin typeface="Arial" pitchFamily="34" charset="0"/>
                          <a:cs typeface="Arial" pitchFamily="34" charset="0"/>
                        </a:rPr>
                        <a:t>  умеет узнавать и называть круг, треугольник, шар, куб (кубик), находить в окружающей обстановке предметы, сходные по форме;</a:t>
                      </a:r>
                    </a:p>
                    <a:p>
                      <a:pPr marL="0" marR="0" lvl="0" indent="0" algn="l" defTabSz="914400" rtl="0" eaLnBrk="1" fontAlgn="base" latinLnBrk="0" hangingPunct="1">
                        <a:lnSpc>
                          <a:spcPct val="100000"/>
                        </a:lnSpc>
                        <a:spcBef>
                          <a:spcPct val="0"/>
                        </a:spcBef>
                        <a:spcAft>
                          <a:spcPct val="0"/>
                        </a:spcAft>
                        <a:buClrTx/>
                        <a:buSzTx/>
                        <a:buFontTx/>
                        <a:buNone/>
                        <a:tabLst>
                          <a:tab pos="85725" algn="l"/>
                        </a:tabLst>
                      </a:pPr>
                      <a:endParaRPr kumimoji="0" lang="ru-RU" sz="8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Char char="•"/>
                        <a:tabLst>
                          <a:tab pos="85725" algn="l"/>
                        </a:tabLst>
                      </a:pPr>
                      <a:r>
                        <a:rPr kumimoji="0" lang="ru-RU" sz="2000" b="0" i="0" u="none" strike="noStrike" cap="none" normalizeH="0" baseline="0" dirty="0" smtClean="0">
                          <a:ln>
                            <a:noFill/>
                          </a:ln>
                          <a:solidFill>
                            <a:srgbClr val="000000"/>
                          </a:solidFill>
                          <a:effectLst/>
                          <a:latin typeface="Arial" pitchFamily="34" charset="0"/>
                          <a:cs typeface="Arial" pitchFamily="34" charset="0"/>
                        </a:rPr>
                        <a:t>  умеет сравнивать по высоте и длине путем приложения и наложения;</a:t>
                      </a:r>
                    </a:p>
                    <a:p>
                      <a:pPr marL="0" marR="0" lvl="0" indent="0" algn="l" defTabSz="914400" rtl="0" eaLnBrk="1" fontAlgn="base" latinLnBrk="0" hangingPunct="1">
                        <a:lnSpc>
                          <a:spcPct val="100000"/>
                        </a:lnSpc>
                        <a:spcBef>
                          <a:spcPct val="0"/>
                        </a:spcBef>
                        <a:spcAft>
                          <a:spcPct val="0"/>
                        </a:spcAft>
                        <a:buClrTx/>
                        <a:buSzTx/>
                        <a:buFontTx/>
                        <a:buNone/>
                        <a:tabLst>
                          <a:tab pos="85725" algn="l"/>
                        </a:tabLst>
                      </a:pPr>
                      <a:endParaRPr kumimoji="0" lang="ru-RU" sz="8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Char char="•"/>
                        <a:tabLst>
                          <a:tab pos="85725" algn="l"/>
                        </a:tabLst>
                      </a:pPr>
                      <a:r>
                        <a:rPr kumimoji="0" lang="ru-RU" sz="2000" b="0" i="0" u="none" strike="noStrike" cap="none" normalizeH="0" baseline="0" dirty="0" smtClean="0">
                          <a:ln>
                            <a:noFill/>
                          </a:ln>
                          <a:solidFill>
                            <a:srgbClr val="000000"/>
                          </a:solidFill>
                          <a:effectLst/>
                          <a:latin typeface="Arial" pitchFamily="34" charset="0"/>
                          <a:cs typeface="Arial" pitchFamily="34" charset="0"/>
                        </a:rPr>
                        <a:t>  различает пространственные отношения от себя: впереди - сзади, вверху - внизу, справа - слева.</a:t>
                      </a:r>
                    </a:p>
                    <a:p>
                      <a:pPr marL="182563" marR="0" lvl="0" indent="-182563" algn="l" defTabSz="914400" rtl="0" eaLnBrk="1" fontAlgn="base" latinLnBrk="0" hangingPunct="1">
                        <a:lnSpc>
                          <a:spcPct val="100000"/>
                        </a:lnSpc>
                        <a:spcBef>
                          <a:spcPct val="0"/>
                        </a:spcBef>
                        <a:spcAft>
                          <a:spcPct val="0"/>
                        </a:spcAft>
                        <a:buClrTx/>
                        <a:buSzTx/>
                        <a:buFontTx/>
                        <a:buChar char="•"/>
                        <a:tabLst>
                          <a:tab pos="85725" algn="l"/>
                        </a:tabLst>
                      </a:pPr>
                      <a:r>
                        <a:rPr kumimoji="0" lang="ru-RU" sz="2000" b="0" i="0" u="none" strike="noStrike" cap="none" normalizeH="0" baseline="0" dirty="0" smtClean="0">
                          <a:ln>
                            <a:noFill/>
                          </a:ln>
                          <a:solidFill>
                            <a:srgbClr val="000000"/>
                          </a:solidFill>
                          <a:effectLst/>
                          <a:latin typeface="Arial" pitchFamily="34" charset="0"/>
                          <a:cs typeface="Arial" pitchFamily="34" charset="0"/>
                        </a:rPr>
                        <a:t>имеет представления о свойствах предметов (цвет, форма, размер, назначение и др.).</a:t>
                      </a:r>
                    </a:p>
                    <a:p>
                      <a:pPr marL="0" marR="0" lvl="0" indent="0" algn="l" defTabSz="914400" rtl="0" eaLnBrk="1" fontAlgn="base" latinLnBrk="0" hangingPunct="1">
                        <a:lnSpc>
                          <a:spcPct val="100000"/>
                        </a:lnSpc>
                        <a:spcBef>
                          <a:spcPct val="0"/>
                        </a:spcBef>
                        <a:spcAft>
                          <a:spcPct val="0"/>
                        </a:spcAft>
                        <a:buClrTx/>
                        <a:buSzTx/>
                        <a:buFontTx/>
                        <a:buChar char="•"/>
                        <a:tabLst>
                          <a:tab pos="85725" algn="l"/>
                        </a:tabLst>
                      </a:pPr>
                      <a:endParaRPr kumimoji="0" lang="ru-RU" sz="20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85725" algn="l"/>
                        </a:tabLst>
                      </a:pPr>
                      <a:endParaRPr kumimoji="0" lang="ru-RU" sz="2000" b="0" i="0" u="none" strike="noStrike" cap="none" normalizeH="0" baseline="0" dirty="0" smtClean="0">
                        <a:ln>
                          <a:noFill/>
                        </a:ln>
                        <a:solidFill>
                          <a:srgbClr val="000000"/>
                        </a:solidFill>
                        <a:effectLst/>
                        <a:latin typeface="Arial" pitchFamily="34" charset="0"/>
                        <a:cs typeface="Arial" pitchFamily="34" charset="0"/>
                      </a:endParaRPr>
                    </a:p>
                  </a:txBody>
                  <a:tcPr marL="91439" marR="91439"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r>
            </a:tbl>
          </a:graphicData>
        </a:graphic>
      </p:graphicFrame>
      <p:pic>
        <p:nvPicPr>
          <p:cNvPr id="26635" name="Picture 13" descr="C:\Users\Gubina\Desktop\LOGO-GOOD-1.png"/>
          <p:cNvPicPr>
            <a:picLocks noChangeAspect="1" noChangeArrowheads="1"/>
          </p:cNvPicPr>
          <p:nvPr/>
        </p:nvPicPr>
        <p:blipFill>
          <a:blip r:embed="rId2" cstate="print"/>
          <a:srcRect/>
          <a:stretch>
            <a:fillRect/>
          </a:stretch>
        </p:blipFill>
        <p:spPr bwMode="auto">
          <a:xfrm>
            <a:off x="8243888" y="0"/>
            <a:ext cx="900112" cy="889000"/>
          </a:xfrm>
          <a:prstGeom prst="rect">
            <a:avLst/>
          </a:prstGeom>
          <a:noFill/>
          <a:ln w="9525">
            <a:noFill/>
            <a:miter lim="800000"/>
            <a:headEnd/>
            <a:tailEnd/>
          </a:ln>
        </p:spPr>
      </p:pic>
      <p:pic>
        <p:nvPicPr>
          <p:cNvPr id="7" name="Picture 4" descr="C:\Users\Gubina\Desktop\Королева С.И\картинки\Новая папка (2)\8.jpg"/>
          <p:cNvPicPr>
            <a:picLocks noChangeAspect="1" noChangeArrowheads="1"/>
          </p:cNvPicPr>
          <p:nvPr/>
        </p:nvPicPr>
        <p:blipFill>
          <a:blip r:embed="rId3" cstate="print"/>
          <a:srcRect/>
          <a:stretch>
            <a:fillRect/>
          </a:stretch>
        </p:blipFill>
        <p:spPr bwMode="auto">
          <a:xfrm>
            <a:off x="4932040" y="5301208"/>
            <a:ext cx="993096" cy="1230838"/>
          </a:xfrm>
          <a:prstGeom prst="rect">
            <a:avLst/>
          </a:prstGeom>
          <a:noFill/>
          <a:ln w="25400">
            <a:solidFill>
              <a:srgbClr val="3366FF"/>
            </a:solid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075738" cy="6861175"/>
            <a:chOff x="6" y="1"/>
            <a:chExt cx="5717" cy="4322"/>
          </a:xfrm>
        </p:grpSpPr>
        <p:sp>
          <p:nvSpPr>
            <p:cNvPr id="27661" name="Rectangle 3"/>
            <p:cNvSpPr>
              <a:spLocks noChangeArrowheads="1"/>
            </p:cNvSpPr>
            <p:nvPr/>
          </p:nvSpPr>
          <p:spPr bwMode="auto">
            <a:xfrm>
              <a:off x="6" y="1"/>
              <a:ext cx="5717" cy="4322"/>
            </a:xfrm>
            <a:prstGeom prst="rect">
              <a:avLst/>
            </a:prstGeom>
            <a:noFill/>
            <a:ln w="190500">
              <a:solidFill>
                <a:srgbClr val="558EC7"/>
              </a:solidFill>
              <a:miter lim="800000"/>
              <a:headEnd/>
              <a:tailEnd/>
            </a:ln>
          </p:spPr>
          <p:txBody>
            <a:bodyPr wrap="none" anchor="ctr"/>
            <a:lstStyle/>
            <a:p>
              <a:pPr algn="ctr"/>
              <a:endParaRPr lang="ru-RU" sz="1800" b="0">
                <a:latin typeface="Arial" charset="0"/>
                <a:cs typeface="Arial" charset="0"/>
              </a:endParaRPr>
            </a:p>
          </p:txBody>
        </p:sp>
        <p:sp>
          <p:nvSpPr>
            <p:cNvPr id="27662" name="Rectangle 4"/>
            <p:cNvSpPr>
              <a:spLocks noChangeArrowheads="1"/>
            </p:cNvSpPr>
            <p:nvPr/>
          </p:nvSpPr>
          <p:spPr bwMode="auto">
            <a:xfrm>
              <a:off x="177" y="182"/>
              <a:ext cx="5375" cy="3960"/>
            </a:xfrm>
            <a:prstGeom prst="rect">
              <a:avLst/>
            </a:prstGeom>
            <a:noFill/>
            <a:ln w="57150">
              <a:solidFill>
                <a:srgbClr val="558EC7"/>
              </a:solidFill>
              <a:miter lim="800000"/>
              <a:headEnd/>
              <a:tailEnd/>
            </a:ln>
          </p:spPr>
          <p:txBody>
            <a:bodyPr wrap="none" anchor="ctr"/>
            <a:lstStyle/>
            <a:p>
              <a:pPr algn="ctr"/>
              <a:endParaRPr lang="ru-RU" sz="1800" b="0">
                <a:latin typeface="Arial" charset="0"/>
                <a:cs typeface="Arial" charset="0"/>
              </a:endParaRPr>
            </a:p>
          </p:txBody>
        </p:sp>
      </p:grpSp>
      <p:graphicFrame>
        <p:nvGraphicFramePr>
          <p:cNvPr id="68630" name="Group 22"/>
          <p:cNvGraphicFramePr>
            <a:graphicFrameLocks noGrp="1"/>
          </p:cNvGraphicFramePr>
          <p:nvPr/>
        </p:nvGraphicFramePr>
        <p:xfrm>
          <a:off x="755650" y="404813"/>
          <a:ext cx="7561263" cy="4759980"/>
        </p:xfrm>
        <a:graphic>
          <a:graphicData uri="http://schemas.openxmlformats.org/drawingml/2006/table">
            <a:tbl>
              <a:tblPr/>
              <a:tblGrid>
                <a:gridCol w="7561263"/>
              </a:tblGrid>
              <a:tr h="431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FFFFFF"/>
                          </a:solidFill>
                          <a:effectLst>
                            <a:outerShdw blurRad="38100" dist="38100" dir="2700000" algn="tl">
                              <a:srgbClr val="000000"/>
                            </a:outerShdw>
                          </a:effectLst>
                          <a:latin typeface="Arial" pitchFamily="34" charset="0"/>
                          <a:cs typeface="Arial" pitchFamily="34" charset="0"/>
                        </a:rPr>
                        <a:t>Средняя группа </a:t>
                      </a:r>
                    </a:p>
                  </a:txBody>
                  <a:tcPr marL="91439" marR="91439"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3816350">
                <a:tc>
                  <a:txBody>
                    <a:bodyPr/>
                    <a:lstStyle/>
                    <a:p>
                      <a:pPr marL="182563" marR="0" lvl="0" indent="-182563" algn="l" defTabSz="914400" rtl="0" eaLnBrk="1" fontAlgn="base" latinLnBrk="0" hangingPunct="1">
                        <a:lnSpc>
                          <a:spcPct val="100000"/>
                        </a:lnSpc>
                        <a:spcBef>
                          <a:spcPct val="0"/>
                        </a:spcBef>
                        <a:spcAft>
                          <a:spcPct val="0"/>
                        </a:spcAft>
                        <a:buClrTx/>
                        <a:buSzTx/>
                        <a:buFontTx/>
                        <a:buNone/>
                        <a:tabLst>
                          <a:tab pos="85725" algn="l"/>
                        </a:tabLst>
                      </a:pPr>
                      <a:endParaRPr kumimoji="0" lang="ru-RU" sz="800" b="1" i="1" u="none" strike="noStrike" cap="none" normalizeH="0" baseline="0" dirty="0" smtClean="0">
                        <a:ln>
                          <a:noFill/>
                        </a:ln>
                        <a:solidFill>
                          <a:srgbClr val="000000"/>
                        </a:solidFill>
                        <a:effectLst/>
                        <a:latin typeface="Arial Black" pitchFamily="34" charset="0"/>
                        <a:cs typeface="Arial" pitchFamily="34" charset="0"/>
                      </a:endParaRPr>
                    </a:p>
                    <a:p>
                      <a:endParaRPr kumimoji="0" lang="ru-RU" sz="20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000" b="1" i="1" u="none" strike="noStrike" cap="none" normalizeH="0" baseline="0" dirty="0" smtClean="0">
                          <a:ln>
                            <a:noFill/>
                          </a:ln>
                          <a:solidFill>
                            <a:srgbClr val="000000"/>
                          </a:solidFill>
                          <a:effectLst/>
                          <a:latin typeface="Arial Black" pitchFamily="34" charset="0"/>
                          <a:cs typeface="Arial" pitchFamily="34" charset="0"/>
                        </a:rPr>
                        <a:t>Формирование элементарных математических представлений:</a:t>
                      </a:r>
                    </a:p>
                    <a:p>
                      <a:r>
                        <a:rPr kumimoji="0" lang="ru-RU" sz="2000" b="0" i="0" u="none" strike="noStrike" cap="none" normalizeH="0" baseline="0" dirty="0" smtClean="0">
                          <a:ln>
                            <a:noFill/>
                          </a:ln>
                          <a:solidFill>
                            <a:srgbClr val="000000"/>
                          </a:solidFill>
                          <a:effectLst/>
                          <a:latin typeface="Arial" pitchFamily="34" charset="0"/>
                          <a:cs typeface="Arial" pitchFamily="34" charset="0"/>
                        </a:rPr>
                        <a:t>умеет выделять признаки сходства и различия предметов по разным признакам</a:t>
                      </a:r>
                      <a:r>
                        <a:rPr kumimoji="0" lang="ru-RU" sz="2400" b="0" i="0" u="none" strike="noStrike" cap="none" normalizeH="0" baseline="0" dirty="0" smtClean="0">
                          <a:ln>
                            <a:noFill/>
                          </a:ln>
                          <a:solidFill>
                            <a:srgbClr val="000000"/>
                          </a:solidFill>
                          <a:effectLst/>
                          <a:latin typeface="Arial" pitchFamily="34" charset="0"/>
                          <a:cs typeface="Arial" pitchFamily="34" charset="0"/>
                        </a:rPr>
                        <a:t>,</a:t>
                      </a:r>
                      <a:r>
                        <a:rPr kumimoji="0" lang="ru-RU" sz="2400" kern="1200" baseline="0" dirty="0" smtClean="0">
                          <a:solidFill>
                            <a:schemeClr val="tx1"/>
                          </a:solidFill>
                          <a:latin typeface="+mn-lt"/>
                          <a:ea typeface="+mn-ea"/>
                          <a:cs typeface="+mn-cs"/>
                        </a:rPr>
                        <a:t> </a:t>
                      </a:r>
                      <a:r>
                        <a:rPr kumimoji="0" lang="ru-RU" sz="2000" kern="1200" baseline="0" dirty="0" smtClean="0">
                          <a:solidFill>
                            <a:schemeClr val="tx1"/>
                          </a:solidFill>
                          <a:latin typeface="Arial" pitchFamily="34" charset="0"/>
                          <a:ea typeface="+mn-ea"/>
                          <a:cs typeface="Arial" pitchFamily="34" charset="0"/>
                        </a:rPr>
                        <a:t>объединять предметы в группу по общему признаку; выделять части группы; находить «лишние» элементы; выражать в речи </a:t>
                      </a:r>
                      <a:r>
                        <a:rPr kumimoji="0" lang="ru-RU" sz="2000" kern="1200" baseline="0" dirty="0" err="1" smtClean="0">
                          <a:solidFill>
                            <a:schemeClr val="tx1"/>
                          </a:solidFill>
                          <a:latin typeface="Arial" pitchFamily="34" charset="0"/>
                          <a:ea typeface="+mn-ea"/>
                          <a:cs typeface="Arial" pitchFamily="34" charset="0"/>
                        </a:rPr>
                        <a:t>признакисходства</a:t>
                      </a:r>
                      <a:r>
                        <a:rPr kumimoji="0" lang="ru-RU" sz="2000" kern="1200" baseline="0" dirty="0" smtClean="0">
                          <a:solidFill>
                            <a:schemeClr val="tx1"/>
                          </a:solidFill>
                          <a:latin typeface="Arial" pitchFamily="34" charset="0"/>
                          <a:ea typeface="+mn-ea"/>
                          <a:cs typeface="Arial" pitchFamily="34" charset="0"/>
                        </a:rPr>
                        <a:t> и различия предметов по цвету, размеру, форме.</a:t>
                      </a:r>
                    </a:p>
                    <a:p>
                      <a:r>
                        <a:rPr kumimoji="0" lang="ru-RU" sz="2000" kern="1200" baseline="0" dirty="0" smtClean="0">
                          <a:solidFill>
                            <a:schemeClr val="tx1"/>
                          </a:solidFill>
                          <a:latin typeface="Arial" pitchFamily="34" charset="0"/>
                          <a:ea typeface="+mn-ea"/>
                          <a:cs typeface="Arial" pitchFamily="34" charset="0"/>
                        </a:rPr>
                        <a:t>• умеет сравнивать группы предметов на основе</a:t>
                      </a:r>
                    </a:p>
                    <a:p>
                      <a:r>
                        <a:rPr kumimoji="0" lang="ru-RU" sz="2000" kern="1200" baseline="0" dirty="0" smtClean="0">
                          <a:solidFill>
                            <a:schemeClr val="tx1"/>
                          </a:solidFill>
                          <a:latin typeface="Arial" pitchFamily="34" charset="0"/>
                          <a:ea typeface="+mn-ea"/>
                          <a:cs typeface="Arial" pitchFamily="34" charset="0"/>
                        </a:rPr>
                        <a:t>составления пар, выражать словами, каких предметов поровну, каких больше (меньше).</a:t>
                      </a:r>
                      <a:endParaRPr kumimoji="0" lang="ru-RU" sz="2000" b="0" i="0" u="none" strike="noStrike" cap="none" normalizeH="0" baseline="0" dirty="0" smtClean="0">
                        <a:ln>
                          <a:noFill/>
                        </a:ln>
                        <a:solidFill>
                          <a:srgbClr val="000000"/>
                        </a:solidFill>
                        <a:effectLst/>
                        <a:latin typeface="Arial" pitchFamily="34" charset="0"/>
                        <a:cs typeface="Arial" pitchFamily="34" charset="0"/>
                      </a:endParaRPr>
                    </a:p>
                    <a:p>
                      <a:pPr marL="182563" marR="0" lvl="0" indent="-182563" algn="l" defTabSz="914400" rtl="0" eaLnBrk="1" fontAlgn="base" latinLnBrk="0" hangingPunct="1">
                        <a:lnSpc>
                          <a:spcPct val="100000"/>
                        </a:lnSpc>
                        <a:spcBef>
                          <a:spcPct val="0"/>
                        </a:spcBef>
                        <a:spcAft>
                          <a:spcPct val="0"/>
                        </a:spcAft>
                        <a:buClrTx/>
                        <a:buSzTx/>
                        <a:buFontTx/>
                        <a:buChar char="•"/>
                        <a:tabLst>
                          <a:tab pos="85725" algn="l"/>
                        </a:tabLst>
                      </a:pPr>
                      <a:r>
                        <a:rPr kumimoji="0" lang="ru-RU" sz="1800" b="0" i="0" u="none" strike="noStrike" cap="none" normalizeH="0" baseline="0" dirty="0" smtClean="0">
                          <a:ln>
                            <a:noFill/>
                          </a:ln>
                          <a:solidFill>
                            <a:srgbClr val="000000"/>
                          </a:solidFill>
                          <a:effectLst/>
                          <a:latin typeface="Arial" pitchFamily="34" charset="0"/>
                          <a:cs typeface="Arial" pitchFamily="34" charset="0"/>
                        </a:rPr>
                        <a:t>умеет продолжить ряд из предметов или фигур с одним </a:t>
                      </a:r>
                      <a:r>
                        <a:rPr kumimoji="0" lang="ru-RU" sz="2000" b="0" i="0" u="none" strike="noStrike" cap="none" normalizeH="0" baseline="0" dirty="0" smtClean="0">
                          <a:ln>
                            <a:noFill/>
                          </a:ln>
                          <a:solidFill>
                            <a:srgbClr val="000000"/>
                          </a:solidFill>
                          <a:effectLst/>
                          <a:latin typeface="Arial" pitchFamily="34" charset="0"/>
                          <a:cs typeface="Arial" pitchFamily="34" charset="0"/>
                        </a:rPr>
                        <a:t>изменяющимся признаком.</a:t>
                      </a:r>
                    </a:p>
                    <a:p>
                      <a:pPr marL="182563" marR="0" lvl="0" indent="-182563" algn="l" defTabSz="914400" rtl="0" eaLnBrk="1" fontAlgn="base" latinLnBrk="0" hangingPunct="1">
                        <a:lnSpc>
                          <a:spcPct val="100000"/>
                        </a:lnSpc>
                        <a:spcBef>
                          <a:spcPct val="0"/>
                        </a:spcBef>
                        <a:spcAft>
                          <a:spcPct val="0"/>
                        </a:spcAft>
                        <a:buClrTx/>
                        <a:buSzTx/>
                        <a:buFontTx/>
                        <a:buChar char="•"/>
                        <a:tabLst>
                          <a:tab pos="85725" algn="l"/>
                        </a:tabLst>
                      </a:pPr>
                      <a:endParaRPr kumimoji="0" lang="ru-RU" sz="800" b="0" i="0" u="none" strike="noStrike" cap="none" normalizeH="0" baseline="0" dirty="0" smtClean="0">
                        <a:ln>
                          <a:noFill/>
                        </a:ln>
                        <a:solidFill>
                          <a:srgbClr val="000000"/>
                        </a:solidFill>
                        <a:effectLst/>
                        <a:latin typeface="Arial" pitchFamily="34" charset="0"/>
                        <a:cs typeface="Arial" pitchFamily="34" charset="0"/>
                      </a:endParaRPr>
                    </a:p>
                  </a:txBody>
                  <a:tcPr marL="91439" marR="91439"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r>
            </a:tbl>
          </a:graphicData>
        </a:graphic>
      </p:graphicFrame>
      <p:pic>
        <p:nvPicPr>
          <p:cNvPr id="27659" name="Picture 13" descr="C:\Users\Gubina\Desktop\LOGO-GOOD-1.png"/>
          <p:cNvPicPr>
            <a:picLocks noChangeAspect="1" noChangeArrowheads="1"/>
          </p:cNvPicPr>
          <p:nvPr/>
        </p:nvPicPr>
        <p:blipFill>
          <a:blip r:embed="rId2" cstate="print"/>
          <a:srcRect/>
          <a:stretch>
            <a:fillRect/>
          </a:stretch>
        </p:blipFill>
        <p:spPr bwMode="auto">
          <a:xfrm>
            <a:off x="8243888" y="0"/>
            <a:ext cx="900112" cy="889000"/>
          </a:xfrm>
          <a:prstGeom prst="rect">
            <a:avLst/>
          </a:prstGeom>
          <a:noFill/>
          <a:ln w="9525">
            <a:noFill/>
            <a:miter lim="800000"/>
            <a:headEnd/>
            <a:tailEnd/>
          </a:ln>
        </p:spPr>
      </p:pic>
      <p:pic>
        <p:nvPicPr>
          <p:cNvPr id="27660" name="Picture 23" descr="1278922048_1263565845_3"/>
          <p:cNvPicPr>
            <a:picLocks noChangeAspect="1" noChangeArrowheads="1"/>
          </p:cNvPicPr>
          <p:nvPr/>
        </p:nvPicPr>
        <p:blipFill>
          <a:blip r:embed="rId3" cstate="print"/>
          <a:srcRect/>
          <a:stretch>
            <a:fillRect/>
          </a:stretch>
        </p:blipFill>
        <p:spPr bwMode="auto">
          <a:xfrm>
            <a:off x="5436096" y="4509120"/>
            <a:ext cx="2663825" cy="2017712"/>
          </a:xfrm>
          <a:prstGeom prst="rect">
            <a:avLst/>
          </a:prstGeom>
          <a:noFill/>
          <a:ln w="25400">
            <a:solidFill>
              <a:srgbClr val="3366FF"/>
            </a:solid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075738" cy="6861175"/>
            <a:chOff x="6" y="1"/>
            <a:chExt cx="5717" cy="4322"/>
          </a:xfrm>
        </p:grpSpPr>
        <p:sp>
          <p:nvSpPr>
            <p:cNvPr id="28684" name="Rectangle 3"/>
            <p:cNvSpPr>
              <a:spLocks noChangeArrowheads="1"/>
            </p:cNvSpPr>
            <p:nvPr/>
          </p:nvSpPr>
          <p:spPr bwMode="auto">
            <a:xfrm>
              <a:off x="6" y="1"/>
              <a:ext cx="5717" cy="4322"/>
            </a:xfrm>
            <a:prstGeom prst="rect">
              <a:avLst/>
            </a:prstGeom>
            <a:noFill/>
            <a:ln w="190500">
              <a:solidFill>
                <a:srgbClr val="558EC7"/>
              </a:solidFill>
              <a:miter lim="800000"/>
              <a:headEnd/>
              <a:tailEnd/>
            </a:ln>
          </p:spPr>
          <p:txBody>
            <a:bodyPr wrap="none" anchor="ctr"/>
            <a:lstStyle/>
            <a:p>
              <a:pPr algn="ctr"/>
              <a:endParaRPr lang="ru-RU" sz="1800" b="0">
                <a:latin typeface="Arial" charset="0"/>
                <a:cs typeface="Arial" charset="0"/>
              </a:endParaRPr>
            </a:p>
          </p:txBody>
        </p:sp>
        <p:sp>
          <p:nvSpPr>
            <p:cNvPr id="28685" name="Rectangle 4"/>
            <p:cNvSpPr>
              <a:spLocks noChangeArrowheads="1"/>
            </p:cNvSpPr>
            <p:nvPr/>
          </p:nvSpPr>
          <p:spPr bwMode="auto">
            <a:xfrm>
              <a:off x="177" y="182"/>
              <a:ext cx="5375" cy="3960"/>
            </a:xfrm>
            <a:prstGeom prst="rect">
              <a:avLst/>
            </a:prstGeom>
            <a:noFill/>
            <a:ln w="57150">
              <a:solidFill>
                <a:srgbClr val="558EC7"/>
              </a:solidFill>
              <a:miter lim="800000"/>
              <a:headEnd/>
              <a:tailEnd/>
            </a:ln>
          </p:spPr>
          <p:txBody>
            <a:bodyPr wrap="none" anchor="ctr"/>
            <a:lstStyle/>
            <a:p>
              <a:pPr algn="ctr"/>
              <a:endParaRPr lang="ru-RU" sz="1800" b="0">
                <a:latin typeface="Arial" charset="0"/>
                <a:cs typeface="Arial" charset="0"/>
              </a:endParaRPr>
            </a:p>
          </p:txBody>
        </p:sp>
      </p:grpSp>
      <p:graphicFrame>
        <p:nvGraphicFramePr>
          <p:cNvPr id="208921" name="Group 25"/>
          <p:cNvGraphicFramePr>
            <a:graphicFrameLocks noGrp="1"/>
          </p:cNvGraphicFramePr>
          <p:nvPr/>
        </p:nvGraphicFramePr>
        <p:xfrm>
          <a:off x="325438" y="404813"/>
          <a:ext cx="8478837" cy="6048375"/>
        </p:xfrm>
        <a:graphic>
          <a:graphicData uri="http://schemas.openxmlformats.org/drawingml/2006/table">
            <a:tbl>
              <a:tblPr/>
              <a:tblGrid>
                <a:gridCol w="8478837"/>
              </a:tblGrid>
              <a:tr h="6080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FFFFFF"/>
                          </a:solidFill>
                          <a:effectLst>
                            <a:outerShdw blurRad="38100" dist="38100" dir="2700000" algn="tl">
                              <a:srgbClr val="000000"/>
                            </a:outerShdw>
                          </a:effectLst>
                          <a:latin typeface="Arial" pitchFamily="34" charset="0"/>
                          <a:cs typeface="Arial" pitchFamily="34" charset="0"/>
                        </a:rPr>
                        <a:t>Средняя группа </a:t>
                      </a:r>
                    </a:p>
                  </a:txBody>
                  <a:tcPr marL="91439" marR="91439"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5440362">
                <a:tc>
                  <a:txBody>
                    <a:bodyPr/>
                    <a:lstStyle/>
                    <a:p>
                      <a:pPr marL="182563" marR="0" lvl="0" indent="-182563" algn="l" defTabSz="914400" rtl="0" eaLnBrk="1" fontAlgn="base" latinLnBrk="0" hangingPunct="1">
                        <a:lnSpc>
                          <a:spcPct val="100000"/>
                        </a:lnSpc>
                        <a:spcBef>
                          <a:spcPct val="0"/>
                        </a:spcBef>
                        <a:spcAft>
                          <a:spcPct val="0"/>
                        </a:spcAft>
                        <a:buClrTx/>
                        <a:buSzTx/>
                        <a:buFontTx/>
                        <a:buNone/>
                        <a:tabLst>
                          <a:tab pos="85725" algn="l"/>
                        </a:tabLst>
                      </a:pPr>
                      <a:endParaRPr kumimoji="0" lang="ru-RU" sz="800" b="1" i="1" u="none" strike="noStrike" cap="none" normalizeH="0" baseline="0" dirty="0" smtClean="0">
                        <a:ln>
                          <a:noFill/>
                        </a:ln>
                        <a:solidFill>
                          <a:srgbClr val="000000"/>
                        </a:solidFill>
                        <a:effectLst/>
                        <a:latin typeface="Arial Black" pitchFamily="34" charset="0"/>
                        <a:cs typeface="Arial" pitchFamily="34" charset="0"/>
                      </a:endParaRPr>
                    </a:p>
                    <a:p>
                      <a:pPr marL="182563" marR="0" lvl="0" indent="-182563" algn="l" defTabSz="914400" rtl="0" eaLnBrk="1" fontAlgn="base" latinLnBrk="0" hangingPunct="1">
                        <a:lnSpc>
                          <a:spcPct val="100000"/>
                        </a:lnSpc>
                        <a:spcBef>
                          <a:spcPct val="0"/>
                        </a:spcBef>
                        <a:spcAft>
                          <a:spcPct val="0"/>
                        </a:spcAft>
                        <a:buClrTx/>
                        <a:buSzTx/>
                        <a:buFontTx/>
                        <a:buChar char="•"/>
                        <a:tabLst>
                          <a:tab pos="85725" algn="l"/>
                        </a:tabLst>
                      </a:pPr>
                      <a:r>
                        <a:rPr kumimoji="0" lang="ru-RU" sz="2000" b="0" i="0" u="none" strike="noStrike" cap="none" normalizeH="0" baseline="0" dirty="0" smtClean="0">
                          <a:ln>
                            <a:noFill/>
                          </a:ln>
                          <a:solidFill>
                            <a:srgbClr val="000000"/>
                          </a:solidFill>
                          <a:effectLst/>
                          <a:latin typeface="Arial" pitchFamily="34" charset="0"/>
                          <a:cs typeface="Arial" pitchFamily="34" charset="0"/>
                        </a:rPr>
                        <a:t>умеет считать в пределах 8, отсчитывать 8 предметов от большего количества, соотносить запись чисел 1-8 с количеством предметов; умеет находить место предмета в ряду, отвечать на вопрос: «На котором месте справа (слева)?», умеет располагать числа по порядку от 1 до 8;</a:t>
                      </a:r>
                    </a:p>
                    <a:p>
                      <a:pPr marL="182563" marR="0" lvl="0" indent="-182563" algn="l" defTabSz="914400" rtl="0" eaLnBrk="1" fontAlgn="base" latinLnBrk="0" hangingPunct="1">
                        <a:lnSpc>
                          <a:spcPct val="100000"/>
                        </a:lnSpc>
                        <a:spcBef>
                          <a:spcPct val="0"/>
                        </a:spcBef>
                        <a:spcAft>
                          <a:spcPct val="0"/>
                        </a:spcAft>
                        <a:buClrTx/>
                        <a:buSzTx/>
                        <a:buFontTx/>
                        <a:buChar char="•"/>
                        <a:tabLst>
                          <a:tab pos="85725" algn="l"/>
                        </a:tabLst>
                      </a:pPr>
                      <a:endParaRPr kumimoji="0" lang="ru-RU" sz="800" b="0" i="0" u="none" strike="noStrike" cap="none" normalizeH="0" baseline="0" dirty="0" smtClean="0">
                        <a:ln>
                          <a:noFill/>
                        </a:ln>
                        <a:solidFill>
                          <a:srgbClr val="000000"/>
                        </a:solidFill>
                        <a:effectLst/>
                        <a:latin typeface="Arial" pitchFamily="34" charset="0"/>
                        <a:cs typeface="Arial" pitchFamily="34" charset="0"/>
                      </a:endParaRPr>
                    </a:p>
                    <a:p>
                      <a:pPr marL="182563" marR="0" lvl="0" indent="-182563" algn="l" defTabSz="914400" rtl="0" eaLnBrk="1" fontAlgn="base" latinLnBrk="0" hangingPunct="1">
                        <a:lnSpc>
                          <a:spcPct val="100000"/>
                        </a:lnSpc>
                        <a:spcBef>
                          <a:spcPct val="0"/>
                        </a:spcBef>
                        <a:spcAft>
                          <a:spcPct val="0"/>
                        </a:spcAft>
                        <a:buClrTx/>
                        <a:buSzTx/>
                        <a:buFontTx/>
                        <a:buChar char="•"/>
                        <a:tabLst>
                          <a:tab pos="85725" algn="l"/>
                        </a:tabLst>
                      </a:pPr>
                      <a:r>
                        <a:rPr kumimoji="0" lang="ru-RU" sz="2000" b="0" i="0" u="none" strike="noStrike" cap="none" normalizeH="0" baseline="0" dirty="0" smtClean="0">
                          <a:ln>
                            <a:noFill/>
                          </a:ln>
                          <a:solidFill>
                            <a:srgbClr val="000000"/>
                          </a:solidFill>
                          <a:effectLst/>
                          <a:latin typeface="Arial" pitchFamily="34" charset="0"/>
                          <a:cs typeface="Arial" pitchFamily="34" charset="0"/>
                        </a:rPr>
                        <a:t>умеет узнавать и называть квадрат, прямоугольник, овал, находить в окружающей обстановке предметы, сходные по форме;</a:t>
                      </a:r>
                    </a:p>
                    <a:p>
                      <a:pPr marL="182563" marR="0" lvl="0" indent="-182563" algn="l" defTabSz="914400" rtl="0" eaLnBrk="1" fontAlgn="base" latinLnBrk="0" hangingPunct="1">
                        <a:lnSpc>
                          <a:spcPct val="100000"/>
                        </a:lnSpc>
                        <a:spcBef>
                          <a:spcPct val="0"/>
                        </a:spcBef>
                        <a:spcAft>
                          <a:spcPct val="0"/>
                        </a:spcAft>
                        <a:buClrTx/>
                        <a:buSzTx/>
                        <a:buFontTx/>
                        <a:buChar char="•"/>
                        <a:tabLst>
                          <a:tab pos="85725" algn="l"/>
                        </a:tabLst>
                      </a:pPr>
                      <a:endParaRPr kumimoji="0" lang="ru-RU" sz="800" b="0" i="0" u="none" strike="noStrike" cap="none" normalizeH="0" baseline="0" dirty="0" smtClean="0">
                        <a:ln>
                          <a:noFill/>
                        </a:ln>
                        <a:solidFill>
                          <a:srgbClr val="000000"/>
                        </a:solidFill>
                        <a:effectLst/>
                        <a:latin typeface="Arial" pitchFamily="34" charset="0"/>
                        <a:cs typeface="Arial" pitchFamily="34" charset="0"/>
                      </a:endParaRPr>
                    </a:p>
                    <a:p>
                      <a:pPr marL="182563" marR="0" lvl="0" indent="-182563" algn="l" defTabSz="914400" rtl="0" eaLnBrk="1" fontAlgn="base" latinLnBrk="0" hangingPunct="1">
                        <a:lnSpc>
                          <a:spcPct val="100000"/>
                        </a:lnSpc>
                        <a:spcBef>
                          <a:spcPct val="0"/>
                        </a:spcBef>
                        <a:spcAft>
                          <a:spcPct val="0"/>
                        </a:spcAft>
                        <a:buClrTx/>
                        <a:buSzTx/>
                        <a:buFontTx/>
                        <a:buChar char="•"/>
                        <a:tabLst>
                          <a:tab pos="85725" algn="l"/>
                        </a:tabLst>
                      </a:pPr>
                      <a:r>
                        <a:rPr kumimoji="0" lang="ru-RU" sz="2000" b="0" i="0" u="none" strike="noStrike" cap="none" normalizeH="0" baseline="0" dirty="0" smtClean="0">
                          <a:ln>
                            <a:noFill/>
                          </a:ln>
                          <a:solidFill>
                            <a:srgbClr val="000000"/>
                          </a:solidFill>
                          <a:effectLst/>
                          <a:latin typeface="Arial" pitchFamily="34" charset="0"/>
                          <a:cs typeface="Arial" pitchFamily="34" charset="0"/>
                        </a:rPr>
                        <a:t>умеет непосредственно сравнивать предметы по длине, ширине, высоте, раскладывать до 5 предметов в возрастающем порядке, выражать в речи соотношение между ними;</a:t>
                      </a:r>
                    </a:p>
                    <a:p>
                      <a:pPr marL="182563" marR="0" lvl="0" indent="-182563" algn="l" defTabSz="914400" rtl="0" eaLnBrk="1" fontAlgn="base" latinLnBrk="0" hangingPunct="1">
                        <a:lnSpc>
                          <a:spcPct val="100000"/>
                        </a:lnSpc>
                        <a:spcBef>
                          <a:spcPct val="0"/>
                        </a:spcBef>
                        <a:spcAft>
                          <a:spcPct val="0"/>
                        </a:spcAft>
                        <a:buClrTx/>
                        <a:buSzTx/>
                        <a:buFontTx/>
                        <a:buChar char="•"/>
                        <a:tabLst>
                          <a:tab pos="85725" algn="l"/>
                        </a:tabLst>
                      </a:pPr>
                      <a:endParaRPr kumimoji="0" lang="ru-RU" sz="800" b="0" i="0" u="none" strike="noStrike" cap="none" normalizeH="0" baseline="0" dirty="0" smtClean="0">
                        <a:ln>
                          <a:noFill/>
                        </a:ln>
                        <a:solidFill>
                          <a:srgbClr val="000000"/>
                        </a:solidFill>
                        <a:effectLst/>
                        <a:latin typeface="Arial" pitchFamily="34" charset="0"/>
                        <a:cs typeface="Arial" pitchFamily="34" charset="0"/>
                      </a:endParaRPr>
                    </a:p>
                    <a:p>
                      <a:pPr marL="182563" marR="0" lvl="0" indent="-182563" algn="l" defTabSz="914400" rtl="0" eaLnBrk="1" fontAlgn="base" latinLnBrk="0" hangingPunct="1">
                        <a:lnSpc>
                          <a:spcPct val="100000"/>
                        </a:lnSpc>
                        <a:spcBef>
                          <a:spcPct val="0"/>
                        </a:spcBef>
                        <a:spcAft>
                          <a:spcPct val="0"/>
                        </a:spcAft>
                        <a:buClrTx/>
                        <a:buSzTx/>
                        <a:buFontTx/>
                        <a:buChar char="•"/>
                        <a:tabLst>
                          <a:tab pos="85725" algn="l"/>
                        </a:tabLst>
                      </a:pPr>
                      <a:r>
                        <a:rPr kumimoji="0" lang="ru-RU" sz="2000" b="0" i="0" u="none" strike="noStrike" cap="none" normalizeH="0" baseline="0" dirty="0" smtClean="0">
                          <a:ln>
                            <a:noFill/>
                          </a:ln>
                          <a:solidFill>
                            <a:srgbClr val="000000"/>
                          </a:solidFill>
                          <a:effectLst/>
                          <a:latin typeface="Arial" pitchFamily="34" charset="0"/>
                          <a:cs typeface="Arial" pitchFamily="34" charset="0"/>
                        </a:rPr>
                        <a:t>умеет определять направление движения от себя (вверх, вниз, вперед, назад, направо, налево); показывает правую и левую руки; называет части суток, устанавливает их последовательность.</a:t>
                      </a:r>
                    </a:p>
                  </a:txBody>
                  <a:tcPr marL="91439" marR="91439"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r>
            </a:tbl>
          </a:graphicData>
        </a:graphic>
      </p:graphicFrame>
      <p:pic>
        <p:nvPicPr>
          <p:cNvPr id="28683" name="Picture 13" descr="C:\Users\Gubina\Desktop\LOGO-GOOD-1.png"/>
          <p:cNvPicPr>
            <a:picLocks noChangeAspect="1" noChangeArrowheads="1"/>
          </p:cNvPicPr>
          <p:nvPr/>
        </p:nvPicPr>
        <p:blipFill>
          <a:blip r:embed="rId2" cstate="print"/>
          <a:srcRect/>
          <a:stretch>
            <a:fillRect/>
          </a:stretch>
        </p:blipFill>
        <p:spPr bwMode="auto">
          <a:xfrm>
            <a:off x="8027988" y="0"/>
            <a:ext cx="1116012" cy="11017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075738" cy="6861175"/>
            <a:chOff x="6" y="1"/>
            <a:chExt cx="5717" cy="4322"/>
          </a:xfrm>
        </p:grpSpPr>
        <p:sp>
          <p:nvSpPr>
            <p:cNvPr id="31757" name="Rectangle 3"/>
            <p:cNvSpPr>
              <a:spLocks noChangeArrowheads="1"/>
            </p:cNvSpPr>
            <p:nvPr/>
          </p:nvSpPr>
          <p:spPr bwMode="auto">
            <a:xfrm>
              <a:off x="6" y="1"/>
              <a:ext cx="5717" cy="4322"/>
            </a:xfrm>
            <a:prstGeom prst="rect">
              <a:avLst/>
            </a:prstGeom>
            <a:noFill/>
            <a:ln w="190500">
              <a:solidFill>
                <a:srgbClr val="558EC7"/>
              </a:solidFill>
              <a:miter lim="800000"/>
              <a:headEnd/>
              <a:tailEnd/>
            </a:ln>
          </p:spPr>
          <p:txBody>
            <a:bodyPr wrap="none" anchor="ctr"/>
            <a:lstStyle/>
            <a:p>
              <a:pPr algn="ctr"/>
              <a:endParaRPr lang="ru-RU" sz="1800" b="0">
                <a:latin typeface="Arial" charset="0"/>
                <a:cs typeface="Arial" charset="0"/>
              </a:endParaRPr>
            </a:p>
          </p:txBody>
        </p:sp>
        <p:sp>
          <p:nvSpPr>
            <p:cNvPr id="31758" name="Rectangle 4"/>
            <p:cNvSpPr>
              <a:spLocks noChangeArrowheads="1"/>
            </p:cNvSpPr>
            <p:nvPr/>
          </p:nvSpPr>
          <p:spPr bwMode="auto">
            <a:xfrm>
              <a:off x="177" y="182"/>
              <a:ext cx="5375" cy="3960"/>
            </a:xfrm>
            <a:prstGeom prst="rect">
              <a:avLst/>
            </a:prstGeom>
            <a:noFill/>
            <a:ln w="57150">
              <a:solidFill>
                <a:srgbClr val="558EC7"/>
              </a:solidFill>
              <a:miter lim="800000"/>
              <a:headEnd/>
              <a:tailEnd/>
            </a:ln>
          </p:spPr>
          <p:txBody>
            <a:bodyPr wrap="none" anchor="ctr"/>
            <a:lstStyle/>
            <a:p>
              <a:pPr algn="ctr"/>
              <a:endParaRPr lang="ru-RU" sz="1800" b="0">
                <a:latin typeface="Arial" charset="0"/>
                <a:cs typeface="Arial" charset="0"/>
              </a:endParaRPr>
            </a:p>
          </p:txBody>
        </p:sp>
      </p:grpSp>
      <p:graphicFrame>
        <p:nvGraphicFramePr>
          <p:cNvPr id="69653" name="Group 21"/>
          <p:cNvGraphicFramePr>
            <a:graphicFrameLocks noGrp="1"/>
          </p:cNvGraphicFramePr>
          <p:nvPr/>
        </p:nvGraphicFramePr>
        <p:xfrm>
          <a:off x="755650" y="692150"/>
          <a:ext cx="7704138" cy="4926756"/>
        </p:xfrm>
        <a:graphic>
          <a:graphicData uri="http://schemas.openxmlformats.org/drawingml/2006/table">
            <a:tbl>
              <a:tblPr/>
              <a:tblGrid>
                <a:gridCol w="7704138"/>
              </a:tblGrid>
              <a:tr h="4462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FFFFFF"/>
                          </a:solidFill>
                          <a:effectLst>
                            <a:outerShdw blurRad="38100" dist="38100" dir="2700000" algn="tl">
                              <a:srgbClr val="000000"/>
                            </a:outerShdw>
                          </a:effectLst>
                          <a:latin typeface="Arial" pitchFamily="34" charset="0"/>
                          <a:cs typeface="Arial" pitchFamily="34" charset="0"/>
                        </a:rPr>
                        <a:t>Старшая группа </a:t>
                      </a:r>
                    </a:p>
                  </a:txBody>
                  <a:tcPr marL="91439" marR="91439" marT="45702" marB="4570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4090818">
                <a:tc>
                  <a:txBody>
                    <a:bodyPr/>
                    <a:lstStyle/>
                    <a:p>
                      <a:pPr marL="182563" marR="0" lvl="0" indent="-182563" algn="l" defTabSz="914400" rtl="0" eaLnBrk="1" fontAlgn="base" latinLnBrk="0" hangingPunct="1">
                        <a:lnSpc>
                          <a:spcPct val="100000"/>
                        </a:lnSpc>
                        <a:spcBef>
                          <a:spcPct val="0"/>
                        </a:spcBef>
                        <a:spcAft>
                          <a:spcPct val="0"/>
                        </a:spcAft>
                        <a:buClrTx/>
                        <a:buSzTx/>
                        <a:buFontTx/>
                        <a:buNone/>
                        <a:tabLst>
                          <a:tab pos="85725" algn="l"/>
                        </a:tabLst>
                        <a:defRPr/>
                      </a:pPr>
                      <a:r>
                        <a:rPr kumimoji="0" lang="ru-RU" sz="2000" b="1" i="1" u="none" strike="noStrike" cap="none" normalizeH="0" baseline="0" dirty="0" smtClean="0">
                          <a:ln>
                            <a:noFill/>
                          </a:ln>
                          <a:solidFill>
                            <a:srgbClr val="000000"/>
                          </a:solidFill>
                          <a:effectLst/>
                          <a:latin typeface="Arial Black" pitchFamily="34" charset="0"/>
                          <a:cs typeface="Arial" pitchFamily="34" charset="0"/>
                        </a:rPr>
                        <a:t>Формирование элементарных математических представлений:</a:t>
                      </a:r>
                    </a:p>
                    <a:p>
                      <a:pPr marL="182563" marR="0" lvl="0" indent="-182563" algn="l" defTabSz="914400" rtl="0" eaLnBrk="1" fontAlgn="base" latinLnBrk="0" hangingPunct="1">
                        <a:lnSpc>
                          <a:spcPct val="100000"/>
                        </a:lnSpc>
                        <a:spcBef>
                          <a:spcPct val="0"/>
                        </a:spcBef>
                        <a:spcAft>
                          <a:spcPct val="0"/>
                        </a:spcAft>
                        <a:buClrTx/>
                        <a:buSzTx/>
                        <a:buFontTx/>
                        <a:buNone/>
                        <a:tabLst>
                          <a:tab pos="85725" algn="l"/>
                        </a:tabLst>
                      </a:pPr>
                      <a:endParaRPr kumimoji="0" lang="ru-RU" sz="2000" b="1" i="1" u="none" strike="noStrike" cap="none" normalizeH="0" baseline="0" dirty="0" smtClean="0">
                        <a:ln>
                          <a:noFill/>
                        </a:ln>
                        <a:solidFill>
                          <a:srgbClr val="000000"/>
                        </a:solidFill>
                        <a:effectLst/>
                        <a:latin typeface="Arial Black" pitchFamily="34" charset="0"/>
                        <a:cs typeface="Arial" pitchFamily="34" charset="0"/>
                      </a:endParaRPr>
                    </a:p>
                    <a:p>
                      <a:pPr marL="182563" marR="0" lvl="0" indent="-182563" algn="l" defTabSz="914400" rtl="0" eaLnBrk="1" fontAlgn="base" latinLnBrk="0" hangingPunct="1">
                        <a:lnSpc>
                          <a:spcPct val="100000"/>
                        </a:lnSpc>
                        <a:spcBef>
                          <a:spcPct val="0"/>
                        </a:spcBef>
                        <a:spcAft>
                          <a:spcPct val="0"/>
                        </a:spcAft>
                        <a:buClrTx/>
                        <a:buSzTx/>
                        <a:buFontTx/>
                        <a:buNone/>
                        <a:tabLst>
                          <a:tab pos="85725" algn="l"/>
                        </a:tabLst>
                      </a:pPr>
                      <a:endParaRPr kumimoji="0" lang="ru-RU" sz="800" b="1" i="1" u="none" strike="noStrike" cap="none" normalizeH="0" baseline="0" dirty="0" smtClean="0">
                        <a:ln>
                          <a:noFill/>
                        </a:ln>
                        <a:solidFill>
                          <a:srgbClr val="000000"/>
                        </a:solidFill>
                        <a:effectLst/>
                        <a:latin typeface="Arial Black" pitchFamily="34" charset="0"/>
                        <a:cs typeface="Arial" pitchFamily="34" charset="0"/>
                      </a:endParaRPr>
                    </a:p>
                    <a:p>
                      <a:r>
                        <a:rPr kumimoji="0" lang="ru-RU" sz="2000" kern="1200" baseline="0" dirty="0" smtClean="0">
                          <a:solidFill>
                            <a:schemeClr val="tx1"/>
                          </a:solidFill>
                          <a:latin typeface="Arial" pitchFamily="34" charset="0"/>
                          <a:ea typeface="+mn-ea"/>
                          <a:cs typeface="Arial" pitchFamily="34" charset="0"/>
                        </a:rPr>
                        <a:t>умеет выделять группы предметов или фигур,</a:t>
                      </a:r>
                    </a:p>
                    <a:p>
                      <a:r>
                        <a:rPr kumimoji="0" lang="ru-RU" sz="2000" kern="1200" baseline="0" dirty="0" smtClean="0">
                          <a:solidFill>
                            <a:schemeClr val="tx1"/>
                          </a:solidFill>
                          <a:latin typeface="Arial" pitchFamily="34" charset="0"/>
                          <a:ea typeface="+mn-ea"/>
                          <a:cs typeface="Arial" pitchFamily="34" charset="0"/>
                        </a:rPr>
                        <a:t>обладающих общим свойством, выделять часть группы, выражать в речи</a:t>
                      </a:r>
                    </a:p>
                    <a:p>
                      <a:r>
                        <a:rPr kumimoji="0" lang="ru-RU" sz="2000" kern="1200" baseline="0" dirty="0" smtClean="0">
                          <a:solidFill>
                            <a:schemeClr val="tx1"/>
                          </a:solidFill>
                          <a:latin typeface="Arial" pitchFamily="34" charset="0"/>
                          <a:ea typeface="+mn-ea"/>
                          <a:cs typeface="Arial" pitchFamily="34" charset="0"/>
                        </a:rPr>
                        <a:t>признаки сходства и различия отдельных предметов и их групп.</a:t>
                      </a:r>
                    </a:p>
                    <a:p>
                      <a:r>
                        <a:rPr kumimoji="0" lang="ru-RU" sz="2000" kern="1200" baseline="0" dirty="0" smtClean="0">
                          <a:solidFill>
                            <a:schemeClr val="tx1"/>
                          </a:solidFill>
                          <a:latin typeface="Arial" pitchFamily="34" charset="0"/>
                          <a:ea typeface="+mn-ea"/>
                          <a:cs typeface="Arial" pitchFamily="34" charset="0"/>
                        </a:rPr>
                        <a:t>• умеет объединять группы предметов, разбивать на части по</a:t>
                      </a:r>
                    </a:p>
                    <a:p>
                      <a:r>
                        <a:rPr kumimoji="0" lang="ru-RU" sz="2000" kern="1200" baseline="0" dirty="0" smtClean="0">
                          <a:solidFill>
                            <a:schemeClr val="tx1"/>
                          </a:solidFill>
                          <a:latin typeface="Arial" pitchFamily="34" charset="0"/>
                          <a:ea typeface="+mn-ea"/>
                          <a:cs typeface="Arial" pitchFamily="34" charset="0"/>
                        </a:rPr>
                        <a:t>какому-либо признаку, устанавливать взаимосвязь между частью и целым.</a:t>
                      </a:r>
                    </a:p>
                    <a:p>
                      <a:r>
                        <a:rPr kumimoji="0" lang="ru-RU" sz="2000" kern="1200" baseline="0" dirty="0" smtClean="0">
                          <a:solidFill>
                            <a:schemeClr val="tx1"/>
                          </a:solidFill>
                          <a:latin typeface="Arial" pitchFamily="34" charset="0"/>
                          <a:ea typeface="+mn-ea"/>
                          <a:cs typeface="Arial" pitchFamily="34" charset="0"/>
                        </a:rPr>
                        <a:t>• умеет обозначать свойства фигур с помощью знаков</a:t>
                      </a:r>
                    </a:p>
                    <a:p>
                      <a:r>
                        <a:rPr kumimoji="0" lang="ru-RU" sz="2000" kern="1200" baseline="0" dirty="0" smtClean="0">
                          <a:solidFill>
                            <a:schemeClr val="tx1"/>
                          </a:solidFill>
                          <a:latin typeface="Arial" pitchFamily="34" charset="0"/>
                          <a:ea typeface="+mn-ea"/>
                          <a:cs typeface="Arial" pitchFamily="34" charset="0"/>
                        </a:rPr>
                        <a:t>(символов).</a:t>
                      </a:r>
                    </a:p>
                    <a:p>
                      <a:endParaRPr kumimoji="0" lang="ru-RU" sz="2000" b="0" i="0" u="none" strike="noStrike" cap="none" normalizeH="0" baseline="0" dirty="0" smtClean="0">
                        <a:ln>
                          <a:noFill/>
                        </a:ln>
                        <a:solidFill>
                          <a:srgbClr val="000000"/>
                        </a:solidFill>
                        <a:effectLst/>
                        <a:latin typeface="Arial" pitchFamily="34" charset="0"/>
                        <a:cs typeface="Arial" pitchFamily="34" charset="0"/>
                      </a:endParaRPr>
                    </a:p>
                  </a:txBody>
                  <a:tcPr marL="91439" marR="91439" marT="45702" marB="4570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r>
            </a:tbl>
          </a:graphicData>
        </a:graphic>
      </p:graphicFrame>
      <p:pic>
        <p:nvPicPr>
          <p:cNvPr id="31755" name="Picture 13" descr="C:\Users\Gubina\Desktop\LOGO-GOOD-1.png"/>
          <p:cNvPicPr>
            <a:picLocks noChangeAspect="1" noChangeArrowheads="1"/>
          </p:cNvPicPr>
          <p:nvPr/>
        </p:nvPicPr>
        <p:blipFill>
          <a:blip r:embed="rId2" cstate="print"/>
          <a:srcRect/>
          <a:stretch>
            <a:fillRect/>
          </a:stretch>
        </p:blipFill>
        <p:spPr bwMode="auto">
          <a:xfrm>
            <a:off x="8243888" y="0"/>
            <a:ext cx="900112" cy="889000"/>
          </a:xfrm>
          <a:prstGeom prst="rect">
            <a:avLst/>
          </a:prstGeom>
          <a:noFill/>
          <a:ln w="9525">
            <a:noFill/>
            <a:miter lim="800000"/>
            <a:headEnd/>
            <a:tailEnd/>
          </a:ln>
        </p:spPr>
      </p:pic>
      <p:pic>
        <p:nvPicPr>
          <p:cNvPr id="31756" name="Picture 22" descr="12562916777196P"/>
          <p:cNvPicPr>
            <a:picLocks noChangeAspect="1" noChangeArrowheads="1"/>
          </p:cNvPicPr>
          <p:nvPr/>
        </p:nvPicPr>
        <p:blipFill>
          <a:blip r:embed="rId3" cstate="print"/>
          <a:srcRect l="3680" t="12204" r="3879" b="11613"/>
          <a:stretch>
            <a:fillRect/>
          </a:stretch>
        </p:blipFill>
        <p:spPr bwMode="auto">
          <a:xfrm>
            <a:off x="6531118" y="5085184"/>
            <a:ext cx="1784505" cy="1485652"/>
          </a:xfrm>
          <a:prstGeom prst="rect">
            <a:avLst/>
          </a:prstGeom>
          <a:noFill/>
          <a:ln w="25400">
            <a:solidFill>
              <a:srgbClr val="3366FF"/>
            </a:solid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075738" cy="6861175"/>
            <a:chOff x="6" y="1"/>
            <a:chExt cx="5717" cy="4322"/>
          </a:xfrm>
        </p:grpSpPr>
        <p:sp>
          <p:nvSpPr>
            <p:cNvPr id="32780" name="Rectangle 3"/>
            <p:cNvSpPr>
              <a:spLocks noChangeArrowheads="1"/>
            </p:cNvSpPr>
            <p:nvPr/>
          </p:nvSpPr>
          <p:spPr bwMode="auto">
            <a:xfrm>
              <a:off x="6" y="1"/>
              <a:ext cx="5717" cy="4322"/>
            </a:xfrm>
            <a:prstGeom prst="rect">
              <a:avLst/>
            </a:prstGeom>
            <a:noFill/>
            <a:ln w="190500">
              <a:solidFill>
                <a:srgbClr val="558EC7"/>
              </a:solidFill>
              <a:miter lim="800000"/>
              <a:headEnd/>
              <a:tailEnd/>
            </a:ln>
          </p:spPr>
          <p:txBody>
            <a:bodyPr wrap="none" anchor="ctr"/>
            <a:lstStyle/>
            <a:p>
              <a:pPr algn="ctr"/>
              <a:endParaRPr lang="ru-RU" sz="1800" b="0">
                <a:latin typeface="Arial" charset="0"/>
                <a:cs typeface="Arial" charset="0"/>
              </a:endParaRPr>
            </a:p>
          </p:txBody>
        </p:sp>
        <p:sp>
          <p:nvSpPr>
            <p:cNvPr id="32781" name="Rectangle 4"/>
            <p:cNvSpPr>
              <a:spLocks noChangeArrowheads="1"/>
            </p:cNvSpPr>
            <p:nvPr/>
          </p:nvSpPr>
          <p:spPr bwMode="auto">
            <a:xfrm>
              <a:off x="177" y="182"/>
              <a:ext cx="5375" cy="3960"/>
            </a:xfrm>
            <a:prstGeom prst="rect">
              <a:avLst/>
            </a:prstGeom>
            <a:noFill/>
            <a:ln w="57150">
              <a:solidFill>
                <a:srgbClr val="558EC7"/>
              </a:solidFill>
              <a:miter lim="800000"/>
              <a:headEnd/>
              <a:tailEnd/>
            </a:ln>
          </p:spPr>
          <p:txBody>
            <a:bodyPr wrap="none" anchor="ctr"/>
            <a:lstStyle/>
            <a:p>
              <a:pPr algn="ctr"/>
              <a:endParaRPr lang="ru-RU" sz="1800" b="0">
                <a:latin typeface="Arial" charset="0"/>
                <a:cs typeface="Arial" charset="0"/>
              </a:endParaRPr>
            </a:p>
          </p:txBody>
        </p:sp>
      </p:grpSp>
      <p:graphicFrame>
        <p:nvGraphicFramePr>
          <p:cNvPr id="211986" name="Group 18"/>
          <p:cNvGraphicFramePr>
            <a:graphicFrameLocks noGrp="1"/>
          </p:cNvGraphicFramePr>
          <p:nvPr/>
        </p:nvGraphicFramePr>
        <p:xfrm>
          <a:off x="325438" y="229919"/>
          <a:ext cx="8478837" cy="6120531"/>
        </p:xfrm>
        <a:graphic>
          <a:graphicData uri="http://schemas.openxmlformats.org/drawingml/2006/table">
            <a:tbl>
              <a:tblPr/>
              <a:tblGrid>
                <a:gridCol w="8478837"/>
              </a:tblGrid>
              <a:tr h="41279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FFFFFF"/>
                          </a:solidFill>
                          <a:effectLst>
                            <a:outerShdw blurRad="38100" dist="38100" dir="2700000" algn="tl">
                              <a:srgbClr val="000000"/>
                            </a:outerShdw>
                          </a:effectLst>
                          <a:latin typeface="Arial" pitchFamily="34" charset="0"/>
                          <a:cs typeface="Arial" pitchFamily="34" charset="0"/>
                        </a:rPr>
                        <a:t>Старшая группа </a:t>
                      </a:r>
                    </a:p>
                  </a:txBody>
                  <a:tcPr marL="91439" marR="91439"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5707738">
                <a:tc>
                  <a:txBody>
                    <a:bodyPr/>
                    <a:lstStyle/>
                    <a:p>
                      <a:pPr marL="182563" marR="0" lvl="0" indent="-182563" algn="l" defTabSz="914400" rtl="0" eaLnBrk="1" fontAlgn="base" latinLnBrk="0" hangingPunct="1">
                        <a:lnSpc>
                          <a:spcPct val="100000"/>
                        </a:lnSpc>
                        <a:spcBef>
                          <a:spcPct val="0"/>
                        </a:spcBef>
                        <a:spcAft>
                          <a:spcPct val="0"/>
                        </a:spcAft>
                        <a:buClrTx/>
                        <a:buSzTx/>
                        <a:buFontTx/>
                        <a:buNone/>
                        <a:tabLst>
                          <a:tab pos="85725" algn="l"/>
                        </a:tabLst>
                      </a:pPr>
                      <a:endParaRPr kumimoji="0" lang="ru-RU" sz="800" b="1" i="1" u="none" strike="noStrike" cap="none" normalizeH="0" baseline="0" dirty="0" smtClean="0">
                        <a:ln>
                          <a:noFill/>
                        </a:ln>
                        <a:solidFill>
                          <a:srgbClr val="000000"/>
                        </a:solidFill>
                        <a:effectLst/>
                        <a:latin typeface="Arial Black" pitchFamily="34" charset="0"/>
                        <a:cs typeface="Arial" pitchFamily="34" charset="0"/>
                      </a:endParaRPr>
                    </a:p>
                    <a:p>
                      <a:pPr marL="182563" marR="0" lvl="0" indent="-182563" algn="l" defTabSz="914400" rtl="0" eaLnBrk="1" fontAlgn="base" latinLnBrk="0" hangingPunct="1">
                        <a:lnSpc>
                          <a:spcPct val="100000"/>
                        </a:lnSpc>
                        <a:spcBef>
                          <a:spcPct val="0"/>
                        </a:spcBef>
                        <a:spcAft>
                          <a:spcPct val="0"/>
                        </a:spcAft>
                        <a:buClrTx/>
                        <a:buSzTx/>
                        <a:buFontTx/>
                        <a:buNone/>
                        <a:tabLst>
                          <a:tab pos="85725" algn="l"/>
                        </a:tabLst>
                      </a:pPr>
                      <a:endParaRPr kumimoji="0" lang="ru-RU" sz="800" b="1" i="1" u="none" strike="noStrike" cap="none" normalizeH="0" baseline="0" dirty="0" smtClean="0">
                        <a:ln>
                          <a:noFill/>
                        </a:ln>
                        <a:solidFill>
                          <a:srgbClr val="000000"/>
                        </a:solidFill>
                        <a:effectLst/>
                        <a:latin typeface="Arial Black" pitchFamily="34" charset="0"/>
                        <a:cs typeface="Arial" pitchFamily="34" charset="0"/>
                      </a:endParaRPr>
                    </a:p>
                    <a:p>
                      <a:pPr marL="182563" marR="0" lvl="0" indent="-182563" algn="l" defTabSz="914400" rtl="0" eaLnBrk="1" fontAlgn="base" latinLnBrk="0" hangingPunct="1">
                        <a:lnSpc>
                          <a:spcPct val="100000"/>
                        </a:lnSpc>
                        <a:spcBef>
                          <a:spcPct val="0"/>
                        </a:spcBef>
                        <a:spcAft>
                          <a:spcPct val="0"/>
                        </a:spcAft>
                        <a:buClrTx/>
                        <a:buSzTx/>
                        <a:buFontTx/>
                        <a:buChar char="•"/>
                        <a:tabLst>
                          <a:tab pos="85725" algn="l"/>
                        </a:tabLst>
                      </a:pPr>
                      <a:r>
                        <a:rPr kumimoji="0" lang="ru-RU" sz="1800" b="0" i="0" u="none" strike="noStrike" cap="none" normalizeH="0" baseline="0" dirty="0" smtClean="0">
                          <a:ln>
                            <a:noFill/>
                          </a:ln>
                          <a:solidFill>
                            <a:srgbClr val="000000"/>
                          </a:solidFill>
                          <a:effectLst/>
                          <a:latin typeface="Arial" pitchFamily="34" charset="0"/>
                          <a:cs typeface="Arial" pitchFamily="34" charset="0"/>
                        </a:rPr>
                        <a:t>умеет считать в пределах 10 в прямом и обратном порядке, правильно пользоваться порядковыми и количественными числительными; соотносит запись чисел 1-10 с количеством предметов;</a:t>
                      </a:r>
                    </a:p>
                    <a:p>
                      <a:pPr marL="182563" marR="0" lvl="0" indent="-182563" algn="l" defTabSz="914400" rtl="0" eaLnBrk="1" fontAlgn="base" latinLnBrk="0" hangingPunct="1">
                        <a:lnSpc>
                          <a:spcPct val="100000"/>
                        </a:lnSpc>
                        <a:spcBef>
                          <a:spcPct val="0"/>
                        </a:spcBef>
                        <a:spcAft>
                          <a:spcPct val="0"/>
                        </a:spcAft>
                        <a:buClrTx/>
                        <a:buSzTx/>
                        <a:buFontTx/>
                        <a:buChar char="•"/>
                        <a:tabLst>
                          <a:tab pos="85725" algn="l"/>
                        </a:tabLst>
                      </a:pPr>
                      <a:endParaRPr kumimoji="0" lang="ru-RU" sz="800" b="0" i="0" u="none" strike="noStrike" cap="none" normalizeH="0" baseline="0" dirty="0" smtClean="0">
                        <a:ln>
                          <a:noFill/>
                        </a:ln>
                        <a:solidFill>
                          <a:srgbClr val="000000"/>
                        </a:solidFill>
                        <a:effectLst/>
                        <a:latin typeface="Arial" pitchFamily="34" charset="0"/>
                        <a:cs typeface="Arial" pitchFamily="34" charset="0"/>
                      </a:endParaRPr>
                    </a:p>
                    <a:p>
                      <a:pPr marL="182563" marR="0" lvl="0" indent="-182563" algn="l" defTabSz="914400" rtl="0" eaLnBrk="1" fontAlgn="base" latinLnBrk="0" hangingPunct="1">
                        <a:lnSpc>
                          <a:spcPct val="100000"/>
                        </a:lnSpc>
                        <a:spcBef>
                          <a:spcPct val="0"/>
                        </a:spcBef>
                        <a:spcAft>
                          <a:spcPct val="0"/>
                        </a:spcAft>
                        <a:buClrTx/>
                        <a:buSzTx/>
                        <a:buFontTx/>
                        <a:buChar char="•"/>
                        <a:tabLst>
                          <a:tab pos="85725" algn="l"/>
                        </a:tabLst>
                      </a:pPr>
                      <a:r>
                        <a:rPr kumimoji="0" lang="ru-RU" sz="1800" b="0" i="0" u="none" strike="noStrike" cap="none" normalizeH="0" baseline="0" dirty="0" smtClean="0">
                          <a:ln>
                            <a:noFill/>
                          </a:ln>
                          <a:solidFill>
                            <a:srgbClr val="000000"/>
                          </a:solidFill>
                          <a:effectLst/>
                          <a:latin typeface="Arial" pitchFamily="34" charset="0"/>
                          <a:cs typeface="Arial" pitchFamily="34" charset="0"/>
                        </a:rPr>
                        <a:t>умеет сравнивать группы предметов по количеству на основе составления пар, при сравнении пользоваться знаками =,   &gt;, &lt;, отвечать на вопрос: «На сколько больше?»; сравнивать числа на основании знания свойств числового ряда;</a:t>
                      </a:r>
                    </a:p>
                    <a:p>
                      <a:pPr marL="182563" marR="0" lvl="0" indent="-182563" algn="l" defTabSz="914400" rtl="0" eaLnBrk="1" fontAlgn="base" latinLnBrk="0" hangingPunct="1">
                        <a:lnSpc>
                          <a:spcPct val="100000"/>
                        </a:lnSpc>
                        <a:spcBef>
                          <a:spcPct val="0"/>
                        </a:spcBef>
                        <a:spcAft>
                          <a:spcPct val="0"/>
                        </a:spcAft>
                        <a:buClrTx/>
                        <a:buSzTx/>
                        <a:buFontTx/>
                        <a:buChar char="•"/>
                        <a:tabLst>
                          <a:tab pos="85725" algn="l"/>
                        </a:tabLst>
                      </a:pPr>
                      <a:endParaRPr kumimoji="0" lang="ru-RU" sz="800" b="0" i="0" u="none" strike="noStrike" cap="none" normalizeH="0" baseline="0" dirty="0" smtClean="0">
                        <a:ln>
                          <a:noFill/>
                        </a:ln>
                        <a:solidFill>
                          <a:srgbClr val="000000"/>
                        </a:solidFill>
                        <a:effectLst/>
                        <a:latin typeface="Arial" pitchFamily="34" charset="0"/>
                        <a:cs typeface="Arial" pitchFamily="34" charset="0"/>
                      </a:endParaRPr>
                    </a:p>
                    <a:p>
                      <a:pPr marL="182563" marR="0" lvl="0" indent="-182563" algn="l" defTabSz="914400" rtl="0" eaLnBrk="1" fontAlgn="base" latinLnBrk="0" hangingPunct="1">
                        <a:lnSpc>
                          <a:spcPct val="100000"/>
                        </a:lnSpc>
                        <a:spcBef>
                          <a:spcPct val="0"/>
                        </a:spcBef>
                        <a:spcAft>
                          <a:spcPct val="0"/>
                        </a:spcAft>
                        <a:buClrTx/>
                        <a:buSzTx/>
                        <a:buFontTx/>
                        <a:buChar char="•"/>
                        <a:tabLst>
                          <a:tab pos="85725" algn="l"/>
                        </a:tabLst>
                      </a:pPr>
                      <a:r>
                        <a:rPr kumimoji="0" lang="ru-RU" sz="1800" b="0" i="0" u="none" strike="noStrike" cap="none" normalizeH="0" baseline="0" dirty="0" smtClean="0">
                          <a:ln>
                            <a:noFill/>
                          </a:ln>
                          <a:solidFill>
                            <a:srgbClr val="000000"/>
                          </a:solidFill>
                          <a:effectLst/>
                          <a:latin typeface="Arial" pitchFamily="34" charset="0"/>
                          <a:cs typeface="Arial" pitchFamily="34" charset="0"/>
                        </a:rPr>
                        <a:t>умеет складывать и вычитать, опираясь на наглядность, числа в пределах 5;</a:t>
                      </a:r>
                    </a:p>
                    <a:p>
                      <a:pPr marL="182563" marR="0" lvl="0" indent="-182563" algn="l" defTabSz="914400" rtl="0" eaLnBrk="1" fontAlgn="base" latinLnBrk="0" hangingPunct="1">
                        <a:lnSpc>
                          <a:spcPct val="100000"/>
                        </a:lnSpc>
                        <a:spcBef>
                          <a:spcPct val="0"/>
                        </a:spcBef>
                        <a:spcAft>
                          <a:spcPct val="0"/>
                        </a:spcAft>
                        <a:buClrTx/>
                        <a:buSzTx/>
                        <a:buFontTx/>
                        <a:buChar char="•"/>
                        <a:tabLst>
                          <a:tab pos="85725" algn="l"/>
                        </a:tabLst>
                      </a:pPr>
                      <a:endParaRPr kumimoji="0" lang="ru-RU" sz="800" b="0" i="0" u="none" strike="noStrike" cap="none" normalizeH="0" baseline="0" dirty="0" smtClean="0">
                        <a:ln>
                          <a:noFill/>
                        </a:ln>
                        <a:solidFill>
                          <a:srgbClr val="000000"/>
                        </a:solidFill>
                        <a:effectLst/>
                        <a:latin typeface="Arial" pitchFamily="34" charset="0"/>
                        <a:cs typeface="Arial" pitchFamily="34" charset="0"/>
                      </a:endParaRPr>
                    </a:p>
                    <a:p>
                      <a:pPr marL="182563" marR="0" lvl="0" indent="-182563" algn="l" defTabSz="914400" rtl="0" eaLnBrk="1" fontAlgn="base" latinLnBrk="0" hangingPunct="1">
                        <a:lnSpc>
                          <a:spcPct val="100000"/>
                        </a:lnSpc>
                        <a:spcBef>
                          <a:spcPct val="0"/>
                        </a:spcBef>
                        <a:spcAft>
                          <a:spcPct val="0"/>
                        </a:spcAft>
                        <a:buClrTx/>
                        <a:buSzTx/>
                        <a:buFontTx/>
                        <a:buChar char="•"/>
                        <a:tabLst>
                          <a:tab pos="85725" algn="l"/>
                        </a:tabLst>
                      </a:pPr>
                      <a:r>
                        <a:rPr kumimoji="0" lang="ru-RU" sz="1800" b="0" i="0" u="none" strike="noStrike" cap="none" normalizeH="0" baseline="0" dirty="0" smtClean="0">
                          <a:ln>
                            <a:noFill/>
                          </a:ln>
                          <a:solidFill>
                            <a:srgbClr val="000000"/>
                          </a:solidFill>
                          <a:effectLst/>
                          <a:latin typeface="Arial" pitchFamily="34" charset="0"/>
                          <a:cs typeface="Arial" pitchFamily="34" charset="0"/>
                        </a:rPr>
                        <a:t>умеет составлять простые (в одно действие) задачи по картинкам, отвечать на вопросы: «Что в задаче известно?», «Что нужно найти?», решать задачи в пределах пяти;</a:t>
                      </a:r>
                    </a:p>
                    <a:p>
                      <a:pPr marL="182563" marR="0" lvl="0" indent="-182563" algn="l" defTabSz="914400" rtl="0" eaLnBrk="1" fontAlgn="base" latinLnBrk="0" hangingPunct="1">
                        <a:lnSpc>
                          <a:spcPct val="100000"/>
                        </a:lnSpc>
                        <a:spcBef>
                          <a:spcPct val="0"/>
                        </a:spcBef>
                        <a:spcAft>
                          <a:spcPct val="0"/>
                        </a:spcAft>
                        <a:buClrTx/>
                        <a:buSzTx/>
                        <a:buFontTx/>
                        <a:buChar char="•"/>
                        <a:tabLst>
                          <a:tab pos="85725" algn="l"/>
                        </a:tabLst>
                      </a:pPr>
                      <a:endParaRPr kumimoji="0" lang="ru-RU" sz="800" b="0" i="0" u="none" strike="noStrike" cap="none" normalizeH="0" baseline="0" dirty="0" smtClean="0">
                        <a:ln>
                          <a:noFill/>
                        </a:ln>
                        <a:solidFill>
                          <a:srgbClr val="000000"/>
                        </a:solidFill>
                        <a:effectLst/>
                        <a:latin typeface="Arial" pitchFamily="34" charset="0"/>
                        <a:cs typeface="Arial" pitchFamily="34" charset="0"/>
                      </a:endParaRPr>
                    </a:p>
                    <a:p>
                      <a:pPr marL="182563" marR="0" lvl="0" indent="-182563" algn="l" defTabSz="914400" rtl="0" eaLnBrk="1" fontAlgn="base" latinLnBrk="0" hangingPunct="1">
                        <a:lnSpc>
                          <a:spcPct val="100000"/>
                        </a:lnSpc>
                        <a:spcBef>
                          <a:spcPct val="0"/>
                        </a:spcBef>
                        <a:spcAft>
                          <a:spcPct val="0"/>
                        </a:spcAft>
                        <a:buClrTx/>
                        <a:buSzTx/>
                        <a:buFontTx/>
                        <a:buChar char="•"/>
                        <a:tabLst>
                          <a:tab pos="85725" algn="l"/>
                        </a:tabLst>
                      </a:pPr>
                      <a:r>
                        <a:rPr kumimoji="0" lang="ru-RU" sz="1800" b="0" i="0" u="none" strike="noStrike" cap="none" normalizeH="0" baseline="0" dirty="0" smtClean="0">
                          <a:ln>
                            <a:noFill/>
                          </a:ln>
                          <a:solidFill>
                            <a:srgbClr val="000000"/>
                          </a:solidFill>
                          <a:effectLst/>
                          <a:latin typeface="Arial" pitchFamily="34" charset="0"/>
                          <a:cs typeface="Arial" pitchFamily="34" charset="0"/>
                        </a:rPr>
                        <a:t>умеет измерять длину предметов с помощью мерки и выражать в речи зависимость результата измерения величин от величины мерки;</a:t>
                      </a:r>
                    </a:p>
                    <a:p>
                      <a:pPr marL="182563" marR="0" lvl="0" indent="-182563" algn="l" defTabSz="914400" rtl="0" eaLnBrk="1" fontAlgn="base" latinLnBrk="0" hangingPunct="1">
                        <a:lnSpc>
                          <a:spcPct val="100000"/>
                        </a:lnSpc>
                        <a:spcBef>
                          <a:spcPct val="0"/>
                        </a:spcBef>
                        <a:spcAft>
                          <a:spcPct val="0"/>
                        </a:spcAft>
                        <a:buClrTx/>
                        <a:buSzTx/>
                        <a:buFontTx/>
                        <a:buNone/>
                        <a:tabLst>
                          <a:tab pos="85725" algn="l"/>
                        </a:tabLst>
                      </a:pPr>
                      <a:endParaRPr kumimoji="0" lang="ru-RU" sz="800" b="0" i="0" u="none" strike="noStrike" cap="none" normalizeH="0" baseline="0" dirty="0" smtClean="0">
                        <a:ln>
                          <a:noFill/>
                        </a:ln>
                        <a:solidFill>
                          <a:srgbClr val="000000"/>
                        </a:solidFill>
                        <a:effectLst/>
                        <a:latin typeface="Arial" pitchFamily="34" charset="0"/>
                        <a:cs typeface="Arial" pitchFamily="34" charset="0"/>
                      </a:endParaRPr>
                    </a:p>
                    <a:p>
                      <a:pPr marL="182563" marR="0" lvl="0" indent="-182563" algn="l" defTabSz="914400" rtl="0" eaLnBrk="1" fontAlgn="base" latinLnBrk="0" hangingPunct="1">
                        <a:lnSpc>
                          <a:spcPct val="100000"/>
                        </a:lnSpc>
                        <a:spcBef>
                          <a:spcPct val="0"/>
                        </a:spcBef>
                        <a:spcAft>
                          <a:spcPct val="0"/>
                        </a:spcAft>
                        <a:buClrTx/>
                        <a:buSzTx/>
                        <a:buFontTx/>
                        <a:buChar char="•"/>
                        <a:tabLst>
                          <a:tab pos="85725" algn="l"/>
                        </a:tabLst>
                      </a:pPr>
                      <a:r>
                        <a:rPr kumimoji="0" lang="ru-RU" sz="1800" b="0" i="0" u="none" strike="noStrike" cap="none" normalizeH="0" baseline="0" dirty="0" smtClean="0">
                          <a:ln>
                            <a:noFill/>
                          </a:ln>
                          <a:solidFill>
                            <a:srgbClr val="000000"/>
                          </a:solidFill>
                          <a:effectLst/>
                          <a:latin typeface="Arial" pitchFamily="34" charset="0"/>
                          <a:cs typeface="Arial" pitchFamily="34" charset="0"/>
                        </a:rPr>
                        <a:t>умеет выражать словами местонахождение предмета относительно другого человека, умеет ориентироваться на листе бумаги;</a:t>
                      </a:r>
                    </a:p>
                  </a:txBody>
                  <a:tcPr marL="91439" marR="91439"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r>
            </a:tbl>
          </a:graphicData>
        </a:graphic>
      </p:graphicFrame>
      <p:pic>
        <p:nvPicPr>
          <p:cNvPr id="32779" name="Picture 13" descr="C:\Users\Gubina\Desktop\LOGO-GOOD-1.png"/>
          <p:cNvPicPr>
            <a:picLocks noChangeAspect="1" noChangeArrowheads="1"/>
          </p:cNvPicPr>
          <p:nvPr/>
        </p:nvPicPr>
        <p:blipFill>
          <a:blip r:embed="rId2" cstate="print"/>
          <a:srcRect/>
          <a:stretch>
            <a:fillRect/>
          </a:stretch>
        </p:blipFill>
        <p:spPr bwMode="auto">
          <a:xfrm>
            <a:off x="8243888" y="0"/>
            <a:ext cx="900112" cy="889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075738" cy="6861175"/>
            <a:chOff x="6" y="1"/>
            <a:chExt cx="5717" cy="4322"/>
          </a:xfrm>
        </p:grpSpPr>
        <p:sp>
          <p:nvSpPr>
            <p:cNvPr id="35852" name="Rectangle 3"/>
            <p:cNvSpPr>
              <a:spLocks noChangeArrowheads="1"/>
            </p:cNvSpPr>
            <p:nvPr/>
          </p:nvSpPr>
          <p:spPr bwMode="auto">
            <a:xfrm>
              <a:off x="6" y="1"/>
              <a:ext cx="5717" cy="4322"/>
            </a:xfrm>
            <a:prstGeom prst="rect">
              <a:avLst/>
            </a:prstGeom>
            <a:noFill/>
            <a:ln w="190500">
              <a:solidFill>
                <a:srgbClr val="558EC7"/>
              </a:solidFill>
              <a:miter lim="800000"/>
              <a:headEnd/>
              <a:tailEnd/>
            </a:ln>
          </p:spPr>
          <p:txBody>
            <a:bodyPr wrap="none" anchor="ctr"/>
            <a:lstStyle/>
            <a:p>
              <a:pPr algn="ctr"/>
              <a:endParaRPr lang="ru-RU" sz="1800" b="0">
                <a:latin typeface="Arial" charset="0"/>
                <a:cs typeface="Arial" charset="0"/>
              </a:endParaRPr>
            </a:p>
          </p:txBody>
        </p:sp>
        <p:sp>
          <p:nvSpPr>
            <p:cNvPr id="35853" name="Rectangle 4"/>
            <p:cNvSpPr>
              <a:spLocks noChangeArrowheads="1"/>
            </p:cNvSpPr>
            <p:nvPr/>
          </p:nvSpPr>
          <p:spPr bwMode="auto">
            <a:xfrm>
              <a:off x="177" y="182"/>
              <a:ext cx="5375" cy="3960"/>
            </a:xfrm>
            <a:prstGeom prst="rect">
              <a:avLst/>
            </a:prstGeom>
            <a:noFill/>
            <a:ln w="57150">
              <a:solidFill>
                <a:srgbClr val="558EC7"/>
              </a:solidFill>
              <a:miter lim="800000"/>
              <a:headEnd/>
              <a:tailEnd/>
            </a:ln>
          </p:spPr>
          <p:txBody>
            <a:bodyPr wrap="none" anchor="ctr"/>
            <a:lstStyle/>
            <a:p>
              <a:pPr algn="ctr"/>
              <a:endParaRPr lang="ru-RU" sz="1800" b="0">
                <a:latin typeface="Arial" charset="0"/>
                <a:cs typeface="Arial" charset="0"/>
              </a:endParaRPr>
            </a:p>
          </p:txBody>
        </p:sp>
      </p:grpSp>
      <p:graphicFrame>
        <p:nvGraphicFramePr>
          <p:cNvPr id="70677" name="Group 21"/>
          <p:cNvGraphicFramePr>
            <a:graphicFrameLocks noGrp="1"/>
          </p:cNvGraphicFramePr>
          <p:nvPr/>
        </p:nvGraphicFramePr>
        <p:xfrm>
          <a:off x="611188" y="620713"/>
          <a:ext cx="7848600" cy="5475287"/>
        </p:xfrm>
        <a:graphic>
          <a:graphicData uri="http://schemas.openxmlformats.org/drawingml/2006/table">
            <a:tbl>
              <a:tblPr/>
              <a:tblGrid>
                <a:gridCol w="7848600"/>
              </a:tblGrid>
              <a:tr h="647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FFFFFF"/>
                          </a:solidFill>
                          <a:effectLst>
                            <a:outerShdw blurRad="38100" dist="38100" dir="2700000" algn="tl">
                              <a:srgbClr val="000000"/>
                            </a:outerShdw>
                          </a:effectLst>
                          <a:latin typeface="Arial" pitchFamily="34" charset="0"/>
                          <a:cs typeface="Arial" pitchFamily="34" charset="0"/>
                        </a:rPr>
                        <a:t>Подготовительная группа </a:t>
                      </a:r>
                    </a:p>
                  </a:txBody>
                  <a:tcPr marL="91439" marR="91439" marT="45732" marB="457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4827587">
                <a:tc>
                  <a:txBody>
                    <a:bodyPr/>
                    <a:lstStyle/>
                    <a:p>
                      <a:pPr marL="182563" marR="0" lvl="0" indent="-182563" algn="l" defTabSz="914400" rtl="0" eaLnBrk="1" fontAlgn="base" latinLnBrk="0" hangingPunct="1">
                        <a:lnSpc>
                          <a:spcPct val="100000"/>
                        </a:lnSpc>
                        <a:spcBef>
                          <a:spcPct val="0"/>
                        </a:spcBef>
                        <a:spcAft>
                          <a:spcPct val="0"/>
                        </a:spcAft>
                        <a:buClrTx/>
                        <a:buSzTx/>
                        <a:buFontTx/>
                        <a:buNone/>
                        <a:tabLst>
                          <a:tab pos="85725" algn="l"/>
                        </a:tabLst>
                        <a:defRPr/>
                      </a:pPr>
                      <a:r>
                        <a:rPr kumimoji="0" lang="ru-RU" sz="2000" b="1" i="1" u="none" strike="noStrike" cap="none" normalizeH="0" baseline="0" dirty="0" smtClean="0">
                          <a:ln>
                            <a:noFill/>
                          </a:ln>
                          <a:solidFill>
                            <a:srgbClr val="000000"/>
                          </a:solidFill>
                          <a:effectLst/>
                          <a:latin typeface="Arial Black" pitchFamily="34" charset="0"/>
                          <a:cs typeface="Arial" pitchFamily="34" charset="0"/>
                        </a:rPr>
                        <a:t>Формирование элементарных математических представлений:</a:t>
                      </a:r>
                    </a:p>
                    <a:p>
                      <a:pPr marL="182563" marR="0" lvl="0" indent="-182563" algn="l" defTabSz="914400" rtl="0" eaLnBrk="1" fontAlgn="base" latinLnBrk="0" hangingPunct="1">
                        <a:lnSpc>
                          <a:spcPct val="100000"/>
                        </a:lnSpc>
                        <a:spcBef>
                          <a:spcPct val="0"/>
                        </a:spcBef>
                        <a:spcAft>
                          <a:spcPct val="0"/>
                        </a:spcAft>
                        <a:buClrTx/>
                        <a:buSzTx/>
                        <a:buFontTx/>
                        <a:buNone/>
                        <a:tabLst>
                          <a:tab pos="85725" algn="l"/>
                        </a:tabLst>
                      </a:pPr>
                      <a:endParaRPr kumimoji="0" lang="ru-RU" sz="800" b="1" i="1" u="none" strike="noStrike" cap="none" normalizeH="0" baseline="0" dirty="0" smtClean="0">
                        <a:ln>
                          <a:noFill/>
                        </a:ln>
                        <a:solidFill>
                          <a:srgbClr val="000000"/>
                        </a:solidFill>
                        <a:effectLst/>
                        <a:latin typeface="Arial Black" pitchFamily="34" charset="0"/>
                        <a:cs typeface="Arial" pitchFamily="34" charset="0"/>
                      </a:endParaRPr>
                    </a:p>
                    <a:p>
                      <a:pPr marL="182563" marR="0" lvl="0" indent="-182563" algn="l" defTabSz="914400" rtl="0" eaLnBrk="1" fontAlgn="base" latinLnBrk="0" hangingPunct="1">
                        <a:lnSpc>
                          <a:spcPct val="100000"/>
                        </a:lnSpc>
                        <a:spcBef>
                          <a:spcPct val="0"/>
                        </a:spcBef>
                        <a:spcAft>
                          <a:spcPct val="0"/>
                        </a:spcAft>
                        <a:buClrTx/>
                        <a:buSzTx/>
                        <a:buFontTx/>
                        <a:buChar char="•"/>
                        <a:tabLst>
                          <a:tab pos="85725" algn="l"/>
                        </a:tabLst>
                      </a:pPr>
                      <a:r>
                        <a:rPr kumimoji="0" lang="ru-RU" sz="2000" b="0" i="0" u="none" strike="noStrike" cap="none" normalizeH="0" baseline="0" dirty="0" smtClean="0">
                          <a:ln>
                            <a:noFill/>
                          </a:ln>
                          <a:solidFill>
                            <a:srgbClr val="000000"/>
                          </a:solidFill>
                          <a:effectLst/>
                          <a:latin typeface="Arial" pitchFamily="34" charset="0"/>
                          <a:cs typeface="Arial" pitchFamily="34" charset="0"/>
                        </a:rPr>
                        <a:t>умеет выделять совокупности (группы) предметов или фигур, обладающих общим свойством, объединять группы предметов; выделять и выражать в речи признаки сходства и различий отдельных предметов и совокупностей, разбивать совокупности предметов на части по какому-либо признаку; выделять часть, устанавливать взаимосвязь между частью и целым; находить «лишний» предмет совокупности;</a:t>
                      </a:r>
                    </a:p>
                    <a:p>
                      <a:pPr marL="182563" marR="0" lvl="0" indent="-182563" algn="l" defTabSz="914400" rtl="0" eaLnBrk="1" fontAlgn="base" latinLnBrk="0" hangingPunct="1">
                        <a:lnSpc>
                          <a:spcPct val="100000"/>
                        </a:lnSpc>
                        <a:spcBef>
                          <a:spcPct val="0"/>
                        </a:spcBef>
                        <a:spcAft>
                          <a:spcPct val="0"/>
                        </a:spcAft>
                        <a:buClrTx/>
                        <a:buSzTx/>
                        <a:buFontTx/>
                        <a:buNone/>
                        <a:tabLst>
                          <a:tab pos="85725" algn="l"/>
                        </a:tabLst>
                      </a:pPr>
                      <a:endParaRPr kumimoji="0" lang="ru-RU" sz="800" b="0" i="0" u="none" strike="noStrike" cap="none" normalizeH="0" baseline="0" dirty="0" smtClean="0">
                        <a:ln>
                          <a:noFill/>
                        </a:ln>
                        <a:solidFill>
                          <a:srgbClr val="000000"/>
                        </a:solidFill>
                        <a:effectLst/>
                        <a:latin typeface="Arial" pitchFamily="34" charset="0"/>
                        <a:cs typeface="Arial" pitchFamily="34" charset="0"/>
                      </a:endParaRPr>
                    </a:p>
                    <a:p>
                      <a:pPr marL="182563" marR="0" lvl="0" indent="-182563" algn="l" defTabSz="914400" rtl="0" eaLnBrk="1" fontAlgn="base" latinLnBrk="0" hangingPunct="1">
                        <a:lnSpc>
                          <a:spcPct val="100000"/>
                        </a:lnSpc>
                        <a:spcBef>
                          <a:spcPct val="0"/>
                        </a:spcBef>
                        <a:spcAft>
                          <a:spcPct val="0"/>
                        </a:spcAft>
                        <a:buClrTx/>
                        <a:buSzTx/>
                        <a:buFontTx/>
                        <a:buChar char="•"/>
                        <a:tabLst>
                          <a:tab pos="85725" algn="l"/>
                        </a:tabLst>
                      </a:pPr>
                      <a:r>
                        <a:rPr kumimoji="0" lang="ru-RU" sz="2000" b="0" i="0" u="none" strike="noStrike" cap="none" normalizeH="0" baseline="0" dirty="0" smtClean="0">
                          <a:ln>
                            <a:noFill/>
                          </a:ln>
                          <a:solidFill>
                            <a:srgbClr val="000000"/>
                          </a:solidFill>
                          <a:effectLst/>
                          <a:latin typeface="Arial" pitchFamily="34" charset="0"/>
                          <a:cs typeface="Arial" pitchFamily="34" charset="0"/>
                        </a:rPr>
                        <a:t>умеет продолжить заданную закономерность с 1-2 изменяющимися признаками, находить нарушение закономерности, самостоятельно составить ряд, содержащий некоторую закономерность.</a:t>
                      </a:r>
                    </a:p>
                  </a:txBody>
                  <a:tcPr marL="91439" marR="91439" marT="45732" marB="457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r>
            </a:tbl>
          </a:graphicData>
        </a:graphic>
      </p:graphicFrame>
      <p:pic>
        <p:nvPicPr>
          <p:cNvPr id="35851" name="Picture 13" descr="C:\Users\Gubina\Desktop\LOGO-GOOD-1.png"/>
          <p:cNvPicPr>
            <a:picLocks noChangeAspect="1" noChangeArrowheads="1"/>
          </p:cNvPicPr>
          <p:nvPr/>
        </p:nvPicPr>
        <p:blipFill>
          <a:blip r:embed="rId2" cstate="print"/>
          <a:srcRect/>
          <a:stretch>
            <a:fillRect/>
          </a:stretch>
        </p:blipFill>
        <p:spPr bwMode="auto">
          <a:xfrm>
            <a:off x="8243888" y="0"/>
            <a:ext cx="900112" cy="889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075738" cy="6861175"/>
            <a:chOff x="6" y="1"/>
            <a:chExt cx="5717" cy="4322"/>
          </a:xfrm>
        </p:grpSpPr>
        <p:sp>
          <p:nvSpPr>
            <p:cNvPr id="36876" name="Rectangle 3"/>
            <p:cNvSpPr>
              <a:spLocks noChangeArrowheads="1"/>
            </p:cNvSpPr>
            <p:nvPr/>
          </p:nvSpPr>
          <p:spPr bwMode="auto">
            <a:xfrm>
              <a:off x="6" y="1"/>
              <a:ext cx="5717" cy="4322"/>
            </a:xfrm>
            <a:prstGeom prst="rect">
              <a:avLst/>
            </a:prstGeom>
            <a:noFill/>
            <a:ln w="190500">
              <a:solidFill>
                <a:srgbClr val="558EC7"/>
              </a:solidFill>
              <a:miter lim="800000"/>
              <a:headEnd/>
              <a:tailEnd/>
            </a:ln>
          </p:spPr>
          <p:txBody>
            <a:bodyPr wrap="none" anchor="ctr"/>
            <a:lstStyle/>
            <a:p>
              <a:pPr algn="ctr"/>
              <a:endParaRPr lang="ru-RU" sz="1800" b="0">
                <a:latin typeface="Arial" charset="0"/>
                <a:cs typeface="Arial" charset="0"/>
              </a:endParaRPr>
            </a:p>
          </p:txBody>
        </p:sp>
        <p:sp>
          <p:nvSpPr>
            <p:cNvPr id="36877" name="Rectangle 4"/>
            <p:cNvSpPr>
              <a:spLocks noChangeArrowheads="1"/>
            </p:cNvSpPr>
            <p:nvPr/>
          </p:nvSpPr>
          <p:spPr bwMode="auto">
            <a:xfrm>
              <a:off x="177" y="182"/>
              <a:ext cx="5375" cy="3960"/>
            </a:xfrm>
            <a:prstGeom prst="rect">
              <a:avLst/>
            </a:prstGeom>
            <a:noFill/>
            <a:ln w="57150">
              <a:solidFill>
                <a:srgbClr val="558EC7"/>
              </a:solidFill>
              <a:miter lim="800000"/>
              <a:headEnd/>
              <a:tailEnd/>
            </a:ln>
          </p:spPr>
          <p:txBody>
            <a:bodyPr wrap="none" anchor="ctr"/>
            <a:lstStyle/>
            <a:p>
              <a:pPr algn="ctr"/>
              <a:endParaRPr lang="ru-RU" sz="1800" b="0">
                <a:latin typeface="Arial" charset="0"/>
                <a:cs typeface="Arial" charset="0"/>
              </a:endParaRPr>
            </a:p>
          </p:txBody>
        </p:sp>
      </p:grpSp>
      <p:graphicFrame>
        <p:nvGraphicFramePr>
          <p:cNvPr id="216080" name="Group 16"/>
          <p:cNvGraphicFramePr>
            <a:graphicFrameLocks noGrp="1"/>
          </p:cNvGraphicFramePr>
          <p:nvPr/>
        </p:nvGraphicFramePr>
        <p:xfrm>
          <a:off x="323850" y="404813"/>
          <a:ext cx="8424863" cy="5995987"/>
        </p:xfrm>
        <a:graphic>
          <a:graphicData uri="http://schemas.openxmlformats.org/drawingml/2006/table">
            <a:tbl>
              <a:tblPr/>
              <a:tblGrid>
                <a:gridCol w="8424863"/>
              </a:tblGrid>
              <a:tr h="503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FFFFFF"/>
                          </a:solidFill>
                          <a:effectLst>
                            <a:outerShdw blurRad="38100" dist="38100" dir="2700000" algn="tl">
                              <a:srgbClr val="000000"/>
                            </a:outerShdw>
                          </a:effectLst>
                          <a:latin typeface="Arial" pitchFamily="34" charset="0"/>
                          <a:cs typeface="Arial" pitchFamily="34" charset="0"/>
                        </a:rPr>
                        <a:t>Подготовительная группа </a:t>
                      </a:r>
                    </a:p>
                  </a:txBody>
                  <a:tcPr marL="91439" marR="91439" marT="45732" marB="457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5492749">
                <a:tc>
                  <a:txBody>
                    <a:bodyPr/>
                    <a:lstStyle/>
                    <a:p>
                      <a:pPr marL="182563" marR="0" lvl="0" indent="-182563" algn="l" defTabSz="914400" rtl="0" eaLnBrk="1" fontAlgn="base" latinLnBrk="0" hangingPunct="1">
                        <a:lnSpc>
                          <a:spcPct val="100000"/>
                        </a:lnSpc>
                        <a:spcBef>
                          <a:spcPct val="0"/>
                        </a:spcBef>
                        <a:spcAft>
                          <a:spcPct val="0"/>
                        </a:spcAft>
                        <a:buClrTx/>
                        <a:buSzTx/>
                        <a:buFontTx/>
                        <a:buNone/>
                        <a:tabLst>
                          <a:tab pos="85725" algn="l"/>
                        </a:tabLst>
                      </a:pPr>
                      <a:endParaRPr kumimoji="0" lang="ru-RU" sz="800" b="1" i="1" u="none" strike="noStrike" cap="none" normalizeH="0" baseline="0" dirty="0" smtClean="0">
                        <a:ln>
                          <a:noFill/>
                        </a:ln>
                        <a:solidFill>
                          <a:srgbClr val="000000"/>
                        </a:solidFill>
                        <a:effectLst/>
                        <a:latin typeface="Arial Black" pitchFamily="34" charset="0"/>
                        <a:cs typeface="Arial" pitchFamily="34" charset="0"/>
                      </a:endParaRPr>
                    </a:p>
                    <a:p>
                      <a:pPr marL="182563" marR="0" lvl="0" indent="-182563" algn="l" defTabSz="914400" rtl="0" eaLnBrk="1" fontAlgn="base" latinLnBrk="0" hangingPunct="1">
                        <a:lnSpc>
                          <a:spcPct val="100000"/>
                        </a:lnSpc>
                        <a:spcBef>
                          <a:spcPct val="0"/>
                        </a:spcBef>
                        <a:spcAft>
                          <a:spcPct val="0"/>
                        </a:spcAft>
                        <a:buClrTx/>
                        <a:buSzTx/>
                        <a:buFontTx/>
                        <a:buNone/>
                        <a:tabLst>
                          <a:tab pos="85725" algn="l"/>
                        </a:tabLst>
                      </a:pPr>
                      <a:r>
                        <a:rPr kumimoji="0" lang="ru-RU" sz="2000" b="1" i="1" u="none" strike="noStrike" cap="none" normalizeH="0" baseline="0" dirty="0" smtClean="0">
                          <a:ln>
                            <a:noFill/>
                          </a:ln>
                          <a:solidFill>
                            <a:srgbClr val="000000"/>
                          </a:solidFill>
                          <a:effectLst/>
                          <a:latin typeface="Arial Black" pitchFamily="34" charset="0"/>
                          <a:cs typeface="Arial" pitchFamily="34" charset="0"/>
                        </a:rPr>
                        <a:t>Формирование элементарных математических представлений:</a:t>
                      </a:r>
                    </a:p>
                    <a:p>
                      <a:pPr marL="182563" marR="0" lvl="0" indent="-182563" algn="l" defTabSz="914400" rtl="0" eaLnBrk="1" fontAlgn="base" latinLnBrk="0" hangingPunct="1">
                        <a:lnSpc>
                          <a:spcPct val="100000"/>
                        </a:lnSpc>
                        <a:spcBef>
                          <a:spcPct val="0"/>
                        </a:spcBef>
                        <a:spcAft>
                          <a:spcPct val="0"/>
                        </a:spcAft>
                        <a:buClrTx/>
                        <a:buSzTx/>
                        <a:buFontTx/>
                        <a:buNone/>
                        <a:tabLst>
                          <a:tab pos="85725" algn="l"/>
                        </a:tabLst>
                      </a:pPr>
                      <a:endParaRPr kumimoji="0" lang="ru-RU" sz="800" b="1" i="1" u="none" strike="noStrike" cap="none" normalizeH="0" baseline="0" dirty="0" smtClean="0">
                        <a:ln>
                          <a:noFill/>
                        </a:ln>
                        <a:solidFill>
                          <a:srgbClr val="000000"/>
                        </a:solidFill>
                        <a:effectLst/>
                        <a:latin typeface="Arial Black" pitchFamily="34" charset="0"/>
                        <a:cs typeface="Arial" pitchFamily="34" charset="0"/>
                      </a:endParaRPr>
                    </a:p>
                    <a:p>
                      <a:pPr marL="182563" marR="0" lvl="0" indent="-182563" algn="l" defTabSz="914400" rtl="0" eaLnBrk="1" fontAlgn="base" latinLnBrk="0" hangingPunct="1">
                        <a:lnSpc>
                          <a:spcPct val="100000"/>
                        </a:lnSpc>
                        <a:spcBef>
                          <a:spcPct val="0"/>
                        </a:spcBef>
                        <a:spcAft>
                          <a:spcPct val="0"/>
                        </a:spcAft>
                        <a:buClrTx/>
                        <a:buSzTx/>
                        <a:buFontTx/>
                        <a:buChar char="•"/>
                        <a:tabLst>
                          <a:tab pos="85725" algn="l"/>
                        </a:tabLst>
                      </a:pPr>
                      <a:r>
                        <a:rPr kumimoji="0" lang="ru-RU" sz="2000" b="0" i="0" u="none" strike="noStrike" cap="none" normalizeH="0" baseline="0" dirty="0" smtClean="0">
                          <a:ln>
                            <a:noFill/>
                          </a:ln>
                          <a:solidFill>
                            <a:srgbClr val="000000"/>
                          </a:solidFill>
                          <a:effectLst/>
                          <a:latin typeface="Arial" pitchFamily="34" charset="0"/>
                          <a:cs typeface="Arial" pitchFamily="34" charset="0"/>
                        </a:rPr>
                        <a:t>умеет называть для каждого числа в пределах 10 предыдущее и последующее числа, обозначать числа 1-10 с помощью групп предметов и точек, а также с помощью цифр, печатая их в клетках;</a:t>
                      </a:r>
                    </a:p>
                    <a:p>
                      <a:pPr marL="182563" marR="0" lvl="0" indent="-182563" algn="l" defTabSz="914400" rtl="0" eaLnBrk="1" fontAlgn="base" latinLnBrk="0" hangingPunct="1">
                        <a:lnSpc>
                          <a:spcPct val="100000"/>
                        </a:lnSpc>
                        <a:spcBef>
                          <a:spcPct val="0"/>
                        </a:spcBef>
                        <a:spcAft>
                          <a:spcPct val="0"/>
                        </a:spcAft>
                        <a:buClrTx/>
                        <a:buSzTx/>
                        <a:buFontTx/>
                        <a:buNone/>
                        <a:tabLst>
                          <a:tab pos="85725" algn="l"/>
                        </a:tabLst>
                      </a:pPr>
                      <a:endParaRPr kumimoji="0" lang="ru-RU" sz="800" b="0" i="0" u="none" strike="noStrike" cap="none" normalizeH="0" baseline="0" dirty="0" smtClean="0">
                        <a:ln>
                          <a:noFill/>
                        </a:ln>
                        <a:solidFill>
                          <a:srgbClr val="000000"/>
                        </a:solidFill>
                        <a:effectLst/>
                        <a:latin typeface="Arial" pitchFamily="34" charset="0"/>
                        <a:cs typeface="Arial" pitchFamily="34" charset="0"/>
                      </a:endParaRPr>
                    </a:p>
                    <a:p>
                      <a:pPr marL="182563" marR="0" lvl="0" indent="-182563" algn="l" defTabSz="914400" rtl="0" eaLnBrk="1" fontAlgn="base" latinLnBrk="0" hangingPunct="1">
                        <a:lnSpc>
                          <a:spcPct val="100000"/>
                        </a:lnSpc>
                        <a:spcBef>
                          <a:spcPct val="0"/>
                        </a:spcBef>
                        <a:spcAft>
                          <a:spcPct val="0"/>
                        </a:spcAft>
                        <a:buClrTx/>
                        <a:buSzTx/>
                        <a:buFontTx/>
                        <a:buChar char="•"/>
                        <a:tabLst>
                          <a:tab pos="85725" algn="l"/>
                        </a:tabLst>
                      </a:pPr>
                      <a:r>
                        <a:rPr kumimoji="0" lang="ru-RU" sz="2000" b="0" i="0" u="none" strike="noStrike" cap="none" normalizeH="0" baseline="0" dirty="0" smtClean="0">
                          <a:ln>
                            <a:noFill/>
                          </a:ln>
                          <a:solidFill>
                            <a:srgbClr val="000000"/>
                          </a:solidFill>
                          <a:effectLst/>
                          <a:latin typeface="Arial" pitchFamily="34" charset="0"/>
                          <a:cs typeface="Arial" pitchFamily="34" charset="0"/>
                        </a:rPr>
                        <a:t>умеет определять на основе предметных действий состав чисел первого десятка;</a:t>
                      </a:r>
                    </a:p>
                    <a:p>
                      <a:pPr marL="182563" marR="0" lvl="0" indent="-182563" algn="l" defTabSz="914400" rtl="0" eaLnBrk="1" fontAlgn="base" latinLnBrk="0" hangingPunct="1">
                        <a:lnSpc>
                          <a:spcPct val="100000"/>
                        </a:lnSpc>
                        <a:spcBef>
                          <a:spcPct val="0"/>
                        </a:spcBef>
                        <a:spcAft>
                          <a:spcPct val="0"/>
                        </a:spcAft>
                        <a:buClrTx/>
                        <a:buSzTx/>
                        <a:buFontTx/>
                        <a:buNone/>
                        <a:tabLst>
                          <a:tab pos="85725" algn="l"/>
                        </a:tabLst>
                      </a:pPr>
                      <a:endParaRPr kumimoji="0" lang="ru-RU" sz="800" b="0" i="0" u="none" strike="noStrike" cap="none" normalizeH="0" baseline="0" dirty="0" smtClean="0">
                        <a:ln>
                          <a:noFill/>
                        </a:ln>
                        <a:solidFill>
                          <a:srgbClr val="000000"/>
                        </a:solidFill>
                        <a:effectLst/>
                        <a:latin typeface="Arial" pitchFamily="34" charset="0"/>
                        <a:cs typeface="Arial" pitchFamily="34" charset="0"/>
                      </a:endParaRPr>
                    </a:p>
                    <a:p>
                      <a:pPr marL="182563" marR="0" lvl="0" indent="-182563" algn="l" defTabSz="914400" rtl="0" eaLnBrk="1" fontAlgn="base" latinLnBrk="0" hangingPunct="1">
                        <a:lnSpc>
                          <a:spcPct val="100000"/>
                        </a:lnSpc>
                        <a:spcBef>
                          <a:spcPct val="0"/>
                        </a:spcBef>
                        <a:spcAft>
                          <a:spcPct val="0"/>
                        </a:spcAft>
                        <a:buClrTx/>
                        <a:buSzTx/>
                        <a:buFontTx/>
                        <a:buChar char="•"/>
                        <a:tabLst>
                          <a:tab pos="85725" algn="l"/>
                        </a:tabLst>
                      </a:pPr>
                      <a:r>
                        <a:rPr kumimoji="0" lang="ru-RU" sz="2000" b="0" i="0" u="none" strike="noStrike" cap="none" normalizeH="0" baseline="0" dirty="0" smtClean="0">
                          <a:ln>
                            <a:noFill/>
                          </a:ln>
                          <a:solidFill>
                            <a:srgbClr val="000000"/>
                          </a:solidFill>
                          <a:effectLst/>
                          <a:latin typeface="Arial" pitchFamily="34" charset="0"/>
                          <a:cs typeface="Arial" pitchFamily="34" charset="0"/>
                        </a:rPr>
                        <a:t>умеет использовать числовой отрезок для присчитывания и отсчитывания одной или нескольких единиц;</a:t>
                      </a:r>
                    </a:p>
                    <a:p>
                      <a:pPr marL="182563" marR="0" lvl="0" indent="-182563" algn="l" defTabSz="914400" rtl="0" eaLnBrk="1" fontAlgn="base" latinLnBrk="0" hangingPunct="1">
                        <a:lnSpc>
                          <a:spcPct val="100000"/>
                        </a:lnSpc>
                        <a:spcBef>
                          <a:spcPct val="0"/>
                        </a:spcBef>
                        <a:spcAft>
                          <a:spcPct val="0"/>
                        </a:spcAft>
                        <a:buClrTx/>
                        <a:buSzTx/>
                        <a:buFontTx/>
                        <a:buNone/>
                        <a:tabLst>
                          <a:tab pos="85725" algn="l"/>
                        </a:tabLst>
                      </a:pPr>
                      <a:endParaRPr kumimoji="0" lang="ru-RU" sz="800" b="0" i="0" u="none" strike="noStrike" cap="none" normalizeH="0" baseline="0" dirty="0" smtClean="0">
                        <a:ln>
                          <a:noFill/>
                        </a:ln>
                        <a:solidFill>
                          <a:srgbClr val="000000"/>
                        </a:solidFill>
                        <a:effectLst/>
                        <a:latin typeface="Arial" pitchFamily="34" charset="0"/>
                        <a:cs typeface="Arial" pitchFamily="34" charset="0"/>
                      </a:endParaRPr>
                    </a:p>
                    <a:p>
                      <a:pPr marL="182563" marR="0" lvl="0" indent="-182563" algn="l" defTabSz="914400" rtl="0" eaLnBrk="1" fontAlgn="base" latinLnBrk="0" hangingPunct="1">
                        <a:lnSpc>
                          <a:spcPct val="100000"/>
                        </a:lnSpc>
                        <a:spcBef>
                          <a:spcPct val="0"/>
                        </a:spcBef>
                        <a:spcAft>
                          <a:spcPct val="0"/>
                        </a:spcAft>
                        <a:buClrTx/>
                        <a:buSzTx/>
                        <a:buFontTx/>
                        <a:buChar char="•"/>
                        <a:tabLst>
                          <a:tab pos="85725" algn="l"/>
                        </a:tabLst>
                      </a:pPr>
                      <a:r>
                        <a:rPr kumimoji="0" lang="ru-RU" sz="2000" b="0" i="0" u="none" strike="noStrike" cap="none" normalizeH="0" baseline="0" dirty="0" smtClean="0">
                          <a:ln>
                            <a:noFill/>
                          </a:ln>
                          <a:solidFill>
                            <a:srgbClr val="000000"/>
                          </a:solidFill>
                          <a:effectLst/>
                          <a:latin typeface="Arial" pitchFamily="34" charset="0"/>
                          <a:cs typeface="Arial" pitchFamily="34" charset="0"/>
                        </a:rPr>
                        <a:t>умеет пользоваться линейкой для измерения длины;</a:t>
                      </a:r>
                    </a:p>
                    <a:p>
                      <a:pPr marL="182563" marR="0" lvl="0" indent="-182563" algn="l" defTabSz="914400" rtl="0" eaLnBrk="1" fontAlgn="base" latinLnBrk="0" hangingPunct="1">
                        <a:lnSpc>
                          <a:spcPct val="100000"/>
                        </a:lnSpc>
                        <a:spcBef>
                          <a:spcPct val="0"/>
                        </a:spcBef>
                        <a:spcAft>
                          <a:spcPct val="0"/>
                        </a:spcAft>
                        <a:buClrTx/>
                        <a:buSzTx/>
                        <a:buFontTx/>
                        <a:buNone/>
                        <a:tabLst>
                          <a:tab pos="85725" algn="l"/>
                        </a:tabLst>
                      </a:pPr>
                      <a:endParaRPr kumimoji="0" lang="ru-RU" sz="800" b="0" i="0" u="none" strike="noStrike" cap="none" normalizeH="0" baseline="0" dirty="0" smtClean="0">
                        <a:ln>
                          <a:noFill/>
                        </a:ln>
                        <a:solidFill>
                          <a:srgbClr val="000000"/>
                        </a:solidFill>
                        <a:effectLst/>
                        <a:latin typeface="Arial" pitchFamily="34" charset="0"/>
                        <a:cs typeface="Arial" pitchFamily="34" charset="0"/>
                      </a:endParaRPr>
                    </a:p>
                    <a:p>
                      <a:pPr marL="182563" marR="0" lvl="0" indent="-182563" algn="l" defTabSz="914400" rtl="0" eaLnBrk="1" fontAlgn="base" latinLnBrk="0" hangingPunct="1">
                        <a:lnSpc>
                          <a:spcPct val="100000"/>
                        </a:lnSpc>
                        <a:spcBef>
                          <a:spcPct val="0"/>
                        </a:spcBef>
                        <a:spcAft>
                          <a:spcPct val="0"/>
                        </a:spcAft>
                        <a:buClrTx/>
                        <a:buSzTx/>
                        <a:buFontTx/>
                        <a:buChar char="•"/>
                        <a:tabLst>
                          <a:tab pos="85725" algn="l"/>
                        </a:tabLst>
                      </a:pPr>
                      <a:r>
                        <a:rPr kumimoji="0" lang="ru-RU" sz="2000" b="0" i="0" u="none" strike="noStrike" cap="none" normalizeH="0" baseline="0" dirty="0" smtClean="0">
                          <a:ln>
                            <a:noFill/>
                          </a:ln>
                          <a:solidFill>
                            <a:srgbClr val="000000"/>
                          </a:solidFill>
                          <a:effectLst/>
                          <a:latin typeface="Arial" pitchFamily="34" charset="0"/>
                          <a:cs typeface="Arial" pitchFamily="34" charset="0"/>
                        </a:rPr>
                        <a:t>умеет ориентироваться на листе бумаги в клетку, ориентироваться в пространстве с помощью плана;</a:t>
                      </a:r>
                    </a:p>
                    <a:p>
                      <a:pPr marL="182563" marR="0" lvl="0" indent="-182563" algn="l" defTabSz="914400" rtl="0" eaLnBrk="1" fontAlgn="base" latinLnBrk="0" hangingPunct="1">
                        <a:lnSpc>
                          <a:spcPct val="100000"/>
                        </a:lnSpc>
                        <a:spcBef>
                          <a:spcPct val="0"/>
                        </a:spcBef>
                        <a:spcAft>
                          <a:spcPct val="0"/>
                        </a:spcAft>
                        <a:buClrTx/>
                        <a:buSzTx/>
                        <a:buFontTx/>
                        <a:buNone/>
                        <a:tabLst>
                          <a:tab pos="85725" algn="l"/>
                        </a:tabLst>
                      </a:pPr>
                      <a:endParaRPr kumimoji="0" lang="ru-RU" sz="800" b="0" i="0" u="none" strike="noStrike" cap="none" normalizeH="0" baseline="0" dirty="0" smtClean="0">
                        <a:ln>
                          <a:noFill/>
                        </a:ln>
                        <a:solidFill>
                          <a:srgbClr val="000000"/>
                        </a:solidFill>
                        <a:effectLst/>
                        <a:latin typeface="Arial" pitchFamily="34" charset="0"/>
                        <a:cs typeface="Arial" pitchFamily="34" charset="0"/>
                      </a:endParaRPr>
                    </a:p>
                    <a:p>
                      <a:pPr marL="182563" marR="0" lvl="0" indent="-182563" algn="l" defTabSz="914400" rtl="0" eaLnBrk="1" fontAlgn="base" latinLnBrk="0" hangingPunct="1">
                        <a:lnSpc>
                          <a:spcPct val="100000"/>
                        </a:lnSpc>
                        <a:spcBef>
                          <a:spcPct val="0"/>
                        </a:spcBef>
                        <a:spcAft>
                          <a:spcPct val="0"/>
                        </a:spcAft>
                        <a:buClrTx/>
                        <a:buSzTx/>
                        <a:buFontTx/>
                        <a:buChar char="•"/>
                        <a:tabLst>
                          <a:tab pos="85725" algn="l"/>
                        </a:tabLst>
                      </a:pPr>
                      <a:r>
                        <a:rPr kumimoji="0" lang="ru-RU" sz="2000" b="0" i="0" u="none" strike="noStrike" cap="none" normalizeH="0" baseline="0" dirty="0" smtClean="0">
                          <a:ln>
                            <a:noFill/>
                          </a:ln>
                          <a:solidFill>
                            <a:srgbClr val="000000"/>
                          </a:solidFill>
                          <a:effectLst/>
                          <a:latin typeface="Arial" pitchFamily="34" charset="0"/>
                          <a:cs typeface="Arial" pitchFamily="34" charset="0"/>
                        </a:rPr>
                        <a:t>умеет в простейших случаях пользоваться часами.</a:t>
                      </a:r>
                    </a:p>
                  </a:txBody>
                  <a:tcPr marL="91439" marR="91439" marT="45732" marB="457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r>
            </a:tbl>
          </a:graphicData>
        </a:graphic>
      </p:graphicFrame>
      <p:pic>
        <p:nvPicPr>
          <p:cNvPr id="36875" name="Picture 13" descr="C:\Users\Gubina\Desktop\LOGO-GOOD-1.png"/>
          <p:cNvPicPr>
            <a:picLocks noChangeAspect="1" noChangeArrowheads="1"/>
          </p:cNvPicPr>
          <p:nvPr/>
        </p:nvPicPr>
        <p:blipFill>
          <a:blip r:embed="rId2" cstate="print"/>
          <a:srcRect/>
          <a:stretch>
            <a:fillRect/>
          </a:stretch>
        </p:blipFill>
        <p:spPr bwMode="auto">
          <a:xfrm>
            <a:off x="8243888" y="0"/>
            <a:ext cx="900112" cy="889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3338" y="-1588"/>
            <a:ext cx="9077325" cy="6861176"/>
            <a:chOff x="6" y="1"/>
            <a:chExt cx="5717" cy="4322"/>
          </a:xfrm>
        </p:grpSpPr>
        <p:sp>
          <p:nvSpPr>
            <p:cNvPr id="26630" name="Rectangle 3"/>
            <p:cNvSpPr>
              <a:spLocks noChangeArrowheads="1"/>
            </p:cNvSpPr>
            <p:nvPr/>
          </p:nvSpPr>
          <p:spPr bwMode="auto">
            <a:xfrm>
              <a:off x="6" y="1"/>
              <a:ext cx="5717" cy="4322"/>
            </a:xfrm>
            <a:prstGeom prst="rect">
              <a:avLst/>
            </a:prstGeom>
            <a:noFill/>
            <a:ln w="190500">
              <a:solidFill>
                <a:srgbClr val="558EC7"/>
              </a:solidFill>
              <a:miter lim="800000"/>
              <a:headEnd/>
              <a:tailEnd/>
            </a:ln>
          </p:spPr>
          <p:txBody>
            <a:bodyPr wrap="none" anchor="ctr"/>
            <a:lstStyle/>
            <a:p>
              <a:pPr algn="ctr"/>
              <a:endParaRPr lang="ru-RU" b="0">
                <a:solidFill>
                  <a:srgbClr val="000000"/>
                </a:solidFill>
                <a:latin typeface="Arial" charset="0"/>
              </a:endParaRPr>
            </a:p>
          </p:txBody>
        </p:sp>
        <p:sp>
          <p:nvSpPr>
            <p:cNvPr id="26631" name="Rectangle 4"/>
            <p:cNvSpPr>
              <a:spLocks noChangeArrowheads="1"/>
            </p:cNvSpPr>
            <p:nvPr/>
          </p:nvSpPr>
          <p:spPr bwMode="auto">
            <a:xfrm>
              <a:off x="177" y="182"/>
              <a:ext cx="5375" cy="3960"/>
            </a:xfrm>
            <a:prstGeom prst="rect">
              <a:avLst/>
            </a:prstGeom>
            <a:noFill/>
            <a:ln w="57150">
              <a:solidFill>
                <a:srgbClr val="558EC7"/>
              </a:solidFill>
              <a:miter lim="800000"/>
              <a:headEnd/>
              <a:tailEnd/>
            </a:ln>
          </p:spPr>
          <p:txBody>
            <a:bodyPr wrap="none" anchor="ctr"/>
            <a:lstStyle/>
            <a:p>
              <a:pPr algn="ctr"/>
              <a:endParaRPr lang="ru-RU" b="0">
                <a:solidFill>
                  <a:srgbClr val="000000"/>
                </a:solidFill>
                <a:latin typeface="Arial" charset="0"/>
              </a:endParaRPr>
            </a:p>
          </p:txBody>
        </p:sp>
      </p:grpSp>
      <p:pic>
        <p:nvPicPr>
          <p:cNvPr id="26627" name="Picture 13" descr="C:\Users\Gubina\Desktop\LOGO-GOOD-1.png"/>
          <p:cNvPicPr>
            <a:picLocks noChangeAspect="1" noChangeArrowheads="1"/>
          </p:cNvPicPr>
          <p:nvPr/>
        </p:nvPicPr>
        <p:blipFill>
          <a:blip r:embed="rId3" cstate="print"/>
          <a:srcRect/>
          <a:stretch>
            <a:fillRect/>
          </a:stretch>
        </p:blipFill>
        <p:spPr bwMode="auto">
          <a:xfrm>
            <a:off x="7956550" y="260350"/>
            <a:ext cx="984250" cy="971550"/>
          </a:xfrm>
          <a:prstGeom prst="rect">
            <a:avLst/>
          </a:prstGeom>
          <a:noFill/>
          <a:ln w="9525">
            <a:noFill/>
            <a:miter lim="800000"/>
            <a:headEnd/>
            <a:tailEnd/>
          </a:ln>
        </p:spPr>
      </p:pic>
      <p:sp>
        <p:nvSpPr>
          <p:cNvPr id="95243" name="WordArt 11"/>
          <p:cNvSpPr>
            <a:spLocks noChangeArrowheads="1" noChangeShapeType="1" noTextEdit="1"/>
          </p:cNvSpPr>
          <p:nvPr/>
        </p:nvSpPr>
        <p:spPr bwMode="auto">
          <a:xfrm>
            <a:off x="1258888" y="836613"/>
            <a:ext cx="5886450" cy="1147762"/>
          </a:xfrm>
          <a:prstGeom prst="rect">
            <a:avLst/>
          </a:prstGeom>
        </p:spPr>
        <p:txBody>
          <a:bodyPr wrap="none" fromWordArt="1">
            <a:prstTxWarp prst="textCanUp">
              <a:avLst>
                <a:gd name="adj" fmla="val 85713"/>
              </a:avLst>
            </a:prstTxWarp>
          </a:bodyPr>
          <a:lstStyle/>
          <a:p>
            <a:pPr algn="ctr"/>
            <a:r>
              <a:rPr lang="ru-RU" kern="10" spc="-360">
                <a:ln w="12700">
                  <a:solidFill>
                    <a:srgbClr val="000099"/>
                  </a:solidFill>
                  <a:round/>
                  <a:headEnd/>
                  <a:tailEnd/>
                </a:ln>
                <a:solidFill>
                  <a:srgbClr val="FF99CC"/>
                </a:solidFill>
                <a:effectLst>
                  <a:outerShdw dist="125724" dir="18900000" algn="ctr" rotWithShape="0">
                    <a:srgbClr val="000099"/>
                  </a:outerShdw>
                </a:effectLst>
                <a:latin typeface="Verdana"/>
                <a:ea typeface="Verdana"/>
                <a:cs typeface="Verdana"/>
              </a:rPr>
              <a:t>Спасибо  за  внимание</a:t>
            </a:r>
          </a:p>
        </p:txBody>
      </p:sp>
      <p:pic>
        <p:nvPicPr>
          <p:cNvPr id="8" name="Picture 9" descr="k_elene_viktorovne"/>
          <p:cNvPicPr>
            <a:picLocks noChangeAspect="1" noChangeArrowheads="1"/>
          </p:cNvPicPr>
          <p:nvPr/>
        </p:nvPicPr>
        <p:blipFill>
          <a:blip r:embed="rId4" cstate="print"/>
          <a:srcRect t="13313" b="12199"/>
          <a:stretch>
            <a:fillRect/>
          </a:stretch>
        </p:blipFill>
        <p:spPr bwMode="auto">
          <a:xfrm>
            <a:off x="2411760" y="3140968"/>
            <a:ext cx="4176713" cy="233838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95243"/>
                                        </p:tgtEl>
                                        <p:attrNameLst>
                                          <p:attrName>style.visibility</p:attrName>
                                        </p:attrNameLst>
                                      </p:cBhvr>
                                      <p:to>
                                        <p:strVal val="visible"/>
                                      </p:to>
                                    </p:set>
                                    <p:anim calcmode="lin" valueType="num">
                                      <p:cBhvr>
                                        <p:cTn id="7" dur="2000" fill="hold"/>
                                        <p:tgtEl>
                                          <p:spTgt spid="95243"/>
                                        </p:tgtEl>
                                        <p:attrNameLst>
                                          <p:attrName>ppt_w</p:attrName>
                                        </p:attrNameLst>
                                      </p:cBhvr>
                                      <p:tavLst>
                                        <p:tav tm="0">
                                          <p:val>
                                            <p:fltVal val="0"/>
                                          </p:val>
                                        </p:tav>
                                        <p:tav tm="100000">
                                          <p:val>
                                            <p:strVal val="#ppt_w"/>
                                          </p:val>
                                        </p:tav>
                                      </p:tavLst>
                                    </p:anim>
                                    <p:anim calcmode="lin" valueType="num">
                                      <p:cBhvr>
                                        <p:cTn id="8" dur="2000" fill="hold"/>
                                        <p:tgtEl>
                                          <p:spTgt spid="9524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4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6952816" cy="1143000"/>
          </a:xfrm>
        </p:spPr>
        <p:txBody>
          <a:bodyPr>
            <a:normAutofit fontScale="90000"/>
          </a:bodyPr>
          <a:lstStyle/>
          <a:p>
            <a:pPr algn="ctr"/>
            <a:r>
              <a:rPr lang="ru-RU" dirty="0" smtClean="0"/>
              <a:t>Организация образовательного процесса</a:t>
            </a:r>
            <a:endParaRPr lang="ru-RU" dirty="0"/>
          </a:p>
        </p:txBody>
      </p:sp>
      <p:sp>
        <p:nvSpPr>
          <p:cNvPr id="3" name="Содержимое 2"/>
          <p:cNvSpPr>
            <a:spLocks noGrp="1"/>
          </p:cNvSpPr>
          <p:nvPr>
            <p:ph idx="1"/>
          </p:nvPr>
        </p:nvSpPr>
        <p:spPr/>
        <p:txBody>
          <a:bodyPr>
            <a:normAutofit/>
          </a:bodyPr>
          <a:lstStyle/>
          <a:p>
            <a:r>
              <a:rPr lang="ru-RU" sz="3600" dirty="0" err="1" smtClean="0"/>
              <a:t>Деятельностный</a:t>
            </a:r>
            <a:r>
              <a:rPr lang="ru-RU" sz="3600" dirty="0" smtClean="0"/>
              <a:t> метод</a:t>
            </a:r>
          </a:p>
          <a:p>
            <a:r>
              <a:rPr lang="ru-RU" sz="3600" dirty="0" smtClean="0"/>
              <a:t>Система дидактических принципов</a:t>
            </a:r>
          </a:p>
          <a:p>
            <a:r>
              <a:rPr lang="ru-RU" sz="3600" dirty="0" smtClean="0"/>
              <a:t>Типы образовательных ситуаций</a:t>
            </a:r>
          </a:p>
          <a:p>
            <a:endParaRPr lang="ru-RU" sz="3600" dirty="0"/>
          </a:p>
        </p:txBody>
      </p:sp>
      <p:pic>
        <p:nvPicPr>
          <p:cNvPr id="4" name="Picture 13" descr="C:\Users\Gubina\Desktop\LOGO-GOOD-1.png"/>
          <p:cNvPicPr>
            <a:picLocks noChangeAspect="1" noChangeArrowheads="1"/>
          </p:cNvPicPr>
          <p:nvPr/>
        </p:nvPicPr>
        <p:blipFill>
          <a:blip r:embed="rId2" cstate="print"/>
          <a:srcRect/>
          <a:stretch>
            <a:fillRect/>
          </a:stretch>
        </p:blipFill>
        <p:spPr bwMode="auto">
          <a:xfrm>
            <a:off x="8028384" y="116632"/>
            <a:ext cx="1025525" cy="1014412"/>
          </a:xfrm>
          <a:prstGeom prst="rect">
            <a:avLst/>
          </a:prstGeom>
          <a:ln>
            <a:noFill/>
          </a:ln>
          <a:effectLst>
            <a:outerShdw blurRad="190500" algn="tl" rotWithShape="0">
              <a:srgbClr val="000000">
                <a:alpha val="70000"/>
              </a:srgbClr>
            </a:outerShdw>
          </a:effectLst>
          <a:extLst>
            <a:ext uri="{909E8E84-426E-40DD-AFC4-6F175D3DCCD1}"/>
            <a:ext uri="{91240B29-F687-4F45-9708-019B960494DF}"/>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5437188" y="2120900"/>
            <a:ext cx="2479675" cy="1371600"/>
            <a:chOff x="3402" y="1154"/>
            <a:chExt cx="1741" cy="981"/>
          </a:xfrm>
        </p:grpSpPr>
        <p:sp>
          <p:nvSpPr>
            <p:cNvPr id="16411" name="Oval 6"/>
            <p:cNvSpPr>
              <a:spLocks noChangeArrowheads="1"/>
            </p:cNvSpPr>
            <p:nvPr/>
          </p:nvSpPr>
          <p:spPr bwMode="auto">
            <a:xfrm>
              <a:off x="3402" y="1154"/>
              <a:ext cx="1741" cy="981"/>
            </a:xfrm>
            <a:prstGeom prst="ellipse">
              <a:avLst/>
            </a:prstGeom>
            <a:solidFill>
              <a:srgbClr val="FFD6C1"/>
            </a:solidFill>
            <a:ln w="25400">
              <a:solidFill>
                <a:srgbClr val="0086EA"/>
              </a:solidFill>
              <a:round/>
              <a:headEnd/>
              <a:tailEnd/>
            </a:ln>
          </p:spPr>
          <p:txBody>
            <a:bodyPr/>
            <a:lstStyle/>
            <a:p>
              <a:endParaRPr lang="ru-RU"/>
            </a:p>
          </p:txBody>
        </p:sp>
        <p:sp>
          <p:nvSpPr>
            <p:cNvPr id="16412" name="Text Box 7"/>
            <p:cNvSpPr txBox="1">
              <a:spLocks noChangeArrowheads="1"/>
            </p:cNvSpPr>
            <p:nvPr/>
          </p:nvSpPr>
          <p:spPr bwMode="auto">
            <a:xfrm>
              <a:off x="3551" y="1221"/>
              <a:ext cx="1470" cy="724"/>
            </a:xfrm>
            <a:prstGeom prst="rect">
              <a:avLst/>
            </a:prstGeom>
            <a:noFill/>
            <a:ln w="9525">
              <a:noFill/>
              <a:miter lim="800000"/>
              <a:headEnd/>
              <a:tailEnd/>
            </a:ln>
          </p:spPr>
          <p:txBody>
            <a:bodyPr/>
            <a:lstStyle/>
            <a:p>
              <a:pPr algn="ctr" eaLnBrk="0" hangingPunct="0">
                <a:spcAft>
                  <a:spcPts val="300"/>
                </a:spcAft>
              </a:pPr>
              <a:r>
                <a:rPr lang="ru-RU" sz="1800">
                  <a:latin typeface="Arial" charset="0"/>
                </a:rPr>
                <a:t>Принцип целостного</a:t>
              </a:r>
            </a:p>
            <a:p>
              <a:pPr algn="ctr" eaLnBrk="0" hangingPunct="0">
                <a:spcAft>
                  <a:spcPts val="300"/>
                </a:spcAft>
              </a:pPr>
              <a:r>
                <a:rPr lang="ru-RU" sz="1800">
                  <a:latin typeface="Arial" charset="0"/>
                </a:rPr>
                <a:t>представления о мире</a:t>
              </a:r>
            </a:p>
          </p:txBody>
        </p:sp>
      </p:grpSp>
      <p:grpSp>
        <p:nvGrpSpPr>
          <p:cNvPr id="3" name="Group 8"/>
          <p:cNvGrpSpPr>
            <a:grpSpLocks/>
          </p:cNvGrpSpPr>
          <p:nvPr/>
        </p:nvGrpSpPr>
        <p:grpSpPr bwMode="auto">
          <a:xfrm>
            <a:off x="3316288" y="1574800"/>
            <a:ext cx="2479675" cy="1423988"/>
            <a:chOff x="2078" y="709"/>
            <a:chExt cx="1561" cy="1061"/>
          </a:xfrm>
        </p:grpSpPr>
        <p:sp>
          <p:nvSpPr>
            <p:cNvPr id="16409" name="Oval 9"/>
            <p:cNvSpPr>
              <a:spLocks noChangeArrowheads="1"/>
            </p:cNvSpPr>
            <p:nvPr/>
          </p:nvSpPr>
          <p:spPr bwMode="auto">
            <a:xfrm>
              <a:off x="2078" y="709"/>
              <a:ext cx="1561" cy="1061"/>
            </a:xfrm>
            <a:prstGeom prst="ellipse">
              <a:avLst/>
            </a:prstGeom>
            <a:solidFill>
              <a:srgbClr val="FFFF99"/>
            </a:solidFill>
            <a:ln w="25400">
              <a:solidFill>
                <a:srgbClr val="0086EA"/>
              </a:solidFill>
              <a:round/>
              <a:headEnd/>
              <a:tailEnd/>
            </a:ln>
          </p:spPr>
          <p:txBody>
            <a:bodyPr/>
            <a:lstStyle/>
            <a:p>
              <a:endParaRPr lang="ru-RU"/>
            </a:p>
          </p:txBody>
        </p:sp>
        <p:sp>
          <p:nvSpPr>
            <p:cNvPr id="16410" name="Text Box 10"/>
            <p:cNvSpPr txBox="1">
              <a:spLocks noChangeArrowheads="1"/>
            </p:cNvSpPr>
            <p:nvPr/>
          </p:nvSpPr>
          <p:spPr bwMode="auto">
            <a:xfrm>
              <a:off x="2154" y="754"/>
              <a:ext cx="1419" cy="916"/>
            </a:xfrm>
            <a:prstGeom prst="rect">
              <a:avLst/>
            </a:prstGeom>
            <a:noFill/>
            <a:ln w="9525">
              <a:noFill/>
              <a:miter lim="800000"/>
              <a:headEnd/>
              <a:tailEnd/>
            </a:ln>
          </p:spPr>
          <p:txBody>
            <a:bodyPr/>
            <a:lstStyle/>
            <a:p>
              <a:pPr algn="ctr" eaLnBrk="0" hangingPunct="0">
                <a:spcAft>
                  <a:spcPts val="300"/>
                </a:spcAft>
              </a:pPr>
              <a:endParaRPr lang="ru-RU" sz="1200"/>
            </a:p>
            <a:p>
              <a:pPr algn="ctr" eaLnBrk="0" hangingPunct="0">
                <a:spcAft>
                  <a:spcPts val="300"/>
                </a:spcAft>
              </a:pPr>
              <a:r>
                <a:rPr lang="ru-RU" sz="1800">
                  <a:latin typeface="Arial" charset="0"/>
                </a:rPr>
                <a:t>Принцип </a:t>
              </a:r>
            </a:p>
            <a:p>
              <a:pPr algn="ctr" eaLnBrk="0" hangingPunct="0">
                <a:spcAft>
                  <a:spcPts val="300"/>
                </a:spcAft>
              </a:pPr>
              <a:r>
                <a:rPr lang="ru-RU" sz="1800">
                  <a:latin typeface="Arial" charset="0"/>
                </a:rPr>
                <a:t>деятельности</a:t>
              </a:r>
            </a:p>
          </p:txBody>
        </p:sp>
      </p:grpSp>
      <p:grpSp>
        <p:nvGrpSpPr>
          <p:cNvPr id="4" name="Group 11"/>
          <p:cNvGrpSpPr>
            <a:grpSpLocks/>
          </p:cNvGrpSpPr>
          <p:nvPr/>
        </p:nvGrpSpPr>
        <p:grpSpPr bwMode="auto">
          <a:xfrm>
            <a:off x="1296988" y="2159000"/>
            <a:ext cx="2433637" cy="1455738"/>
            <a:chOff x="680" y="1130"/>
            <a:chExt cx="1624" cy="1027"/>
          </a:xfrm>
        </p:grpSpPr>
        <p:sp>
          <p:nvSpPr>
            <p:cNvPr id="16407" name="Oval 12"/>
            <p:cNvSpPr>
              <a:spLocks noChangeArrowheads="1"/>
            </p:cNvSpPr>
            <p:nvPr/>
          </p:nvSpPr>
          <p:spPr bwMode="auto">
            <a:xfrm>
              <a:off x="680" y="1130"/>
              <a:ext cx="1624" cy="1027"/>
            </a:xfrm>
            <a:prstGeom prst="ellipse">
              <a:avLst/>
            </a:prstGeom>
            <a:solidFill>
              <a:srgbClr val="E1E1FF"/>
            </a:solidFill>
            <a:ln w="25400">
              <a:solidFill>
                <a:srgbClr val="0086EA"/>
              </a:solidFill>
              <a:round/>
              <a:headEnd/>
              <a:tailEnd/>
            </a:ln>
          </p:spPr>
          <p:txBody>
            <a:bodyPr/>
            <a:lstStyle/>
            <a:p>
              <a:endParaRPr lang="ru-RU"/>
            </a:p>
          </p:txBody>
        </p:sp>
        <p:sp>
          <p:nvSpPr>
            <p:cNvPr id="16408" name="Text Box 13"/>
            <p:cNvSpPr txBox="1">
              <a:spLocks noChangeArrowheads="1"/>
            </p:cNvSpPr>
            <p:nvPr/>
          </p:nvSpPr>
          <p:spPr bwMode="auto">
            <a:xfrm>
              <a:off x="770" y="1230"/>
              <a:ext cx="1462" cy="899"/>
            </a:xfrm>
            <a:prstGeom prst="rect">
              <a:avLst/>
            </a:prstGeom>
            <a:noFill/>
            <a:ln w="9525">
              <a:noFill/>
              <a:miter lim="800000"/>
              <a:headEnd/>
              <a:tailEnd/>
            </a:ln>
          </p:spPr>
          <p:txBody>
            <a:bodyPr/>
            <a:lstStyle/>
            <a:p>
              <a:pPr algn="ctr" eaLnBrk="0" hangingPunct="0"/>
              <a:endParaRPr lang="ru-RU" sz="1200"/>
            </a:p>
            <a:p>
              <a:pPr algn="ctr" eaLnBrk="0" hangingPunct="0"/>
              <a:r>
                <a:rPr lang="ru-RU" sz="1800">
                  <a:latin typeface="Arial" charset="0"/>
                </a:rPr>
                <a:t>Принцип </a:t>
              </a:r>
            </a:p>
            <a:p>
              <a:pPr algn="ctr" eaLnBrk="0" hangingPunct="0">
                <a:spcAft>
                  <a:spcPts val="300"/>
                </a:spcAft>
              </a:pPr>
              <a:r>
                <a:rPr lang="ru-RU" sz="1800">
                  <a:latin typeface="Arial" charset="0"/>
                </a:rPr>
                <a:t>непрерывности</a:t>
              </a:r>
            </a:p>
          </p:txBody>
        </p:sp>
      </p:grpSp>
      <p:grpSp>
        <p:nvGrpSpPr>
          <p:cNvPr id="5" name="Group 14"/>
          <p:cNvGrpSpPr>
            <a:grpSpLocks/>
          </p:cNvGrpSpPr>
          <p:nvPr/>
        </p:nvGrpSpPr>
        <p:grpSpPr bwMode="auto">
          <a:xfrm>
            <a:off x="1062038" y="3409950"/>
            <a:ext cx="2378075" cy="1500188"/>
            <a:chOff x="461" y="2008"/>
            <a:chExt cx="1710" cy="1108"/>
          </a:xfrm>
        </p:grpSpPr>
        <p:sp>
          <p:nvSpPr>
            <p:cNvPr id="16405" name="Oval 15"/>
            <p:cNvSpPr>
              <a:spLocks noChangeArrowheads="1"/>
            </p:cNvSpPr>
            <p:nvPr/>
          </p:nvSpPr>
          <p:spPr bwMode="auto">
            <a:xfrm>
              <a:off x="461" y="2051"/>
              <a:ext cx="1710" cy="1065"/>
            </a:xfrm>
            <a:prstGeom prst="ellipse">
              <a:avLst/>
            </a:prstGeom>
            <a:solidFill>
              <a:srgbClr val="FFDC47"/>
            </a:solidFill>
            <a:ln w="25400">
              <a:solidFill>
                <a:srgbClr val="0086EA"/>
              </a:solidFill>
              <a:round/>
              <a:headEnd/>
              <a:tailEnd/>
            </a:ln>
          </p:spPr>
          <p:txBody>
            <a:bodyPr/>
            <a:lstStyle/>
            <a:p>
              <a:endParaRPr lang="ru-RU"/>
            </a:p>
          </p:txBody>
        </p:sp>
        <p:sp>
          <p:nvSpPr>
            <p:cNvPr id="16406" name="Text Box 16"/>
            <p:cNvSpPr txBox="1">
              <a:spLocks noChangeArrowheads="1"/>
            </p:cNvSpPr>
            <p:nvPr/>
          </p:nvSpPr>
          <p:spPr bwMode="auto">
            <a:xfrm>
              <a:off x="531" y="2008"/>
              <a:ext cx="1595" cy="860"/>
            </a:xfrm>
            <a:prstGeom prst="rect">
              <a:avLst/>
            </a:prstGeom>
            <a:noFill/>
            <a:ln w="9525">
              <a:noFill/>
              <a:miter lim="800000"/>
              <a:headEnd/>
              <a:tailEnd/>
            </a:ln>
          </p:spPr>
          <p:txBody>
            <a:bodyPr/>
            <a:lstStyle/>
            <a:p>
              <a:pPr algn="ctr" eaLnBrk="0" hangingPunct="0">
                <a:spcAft>
                  <a:spcPts val="300"/>
                </a:spcAft>
              </a:pPr>
              <a:endParaRPr lang="ru-RU" sz="1200"/>
            </a:p>
            <a:p>
              <a:pPr algn="ctr" eaLnBrk="0" hangingPunct="0">
                <a:spcAft>
                  <a:spcPts val="300"/>
                </a:spcAft>
              </a:pPr>
              <a:endParaRPr lang="ru-RU" sz="1200"/>
            </a:p>
            <a:p>
              <a:pPr algn="ctr" eaLnBrk="0" hangingPunct="0">
                <a:spcAft>
                  <a:spcPts val="300"/>
                </a:spcAft>
              </a:pPr>
              <a:r>
                <a:rPr lang="ru-RU" sz="1800">
                  <a:latin typeface="Arial" charset="0"/>
                </a:rPr>
                <a:t>Принцип </a:t>
              </a:r>
            </a:p>
            <a:p>
              <a:pPr algn="ctr" eaLnBrk="0" hangingPunct="0">
                <a:spcAft>
                  <a:spcPts val="300"/>
                </a:spcAft>
              </a:pPr>
              <a:r>
                <a:rPr lang="ru-RU" sz="1800">
                  <a:latin typeface="Arial" charset="0"/>
                </a:rPr>
                <a:t>минимакса</a:t>
              </a:r>
            </a:p>
            <a:p>
              <a:pPr algn="ctr" eaLnBrk="0" hangingPunct="0">
                <a:spcAft>
                  <a:spcPts val="300"/>
                </a:spcAft>
              </a:pPr>
              <a:endParaRPr lang="ru-RU" sz="1400">
                <a:latin typeface="Arial" charset="0"/>
              </a:endParaRPr>
            </a:p>
          </p:txBody>
        </p:sp>
      </p:grpSp>
      <p:grpSp>
        <p:nvGrpSpPr>
          <p:cNvPr id="6" name="Group 17"/>
          <p:cNvGrpSpPr>
            <a:grpSpLocks/>
          </p:cNvGrpSpPr>
          <p:nvPr/>
        </p:nvGrpSpPr>
        <p:grpSpPr bwMode="auto">
          <a:xfrm>
            <a:off x="5302250" y="3454400"/>
            <a:ext cx="2535238" cy="1408113"/>
            <a:chOff x="3432" y="2046"/>
            <a:chExt cx="1937" cy="1109"/>
          </a:xfrm>
        </p:grpSpPr>
        <p:sp>
          <p:nvSpPr>
            <p:cNvPr id="16403" name="Oval 18"/>
            <p:cNvSpPr>
              <a:spLocks noChangeArrowheads="1"/>
            </p:cNvSpPr>
            <p:nvPr/>
          </p:nvSpPr>
          <p:spPr bwMode="auto">
            <a:xfrm>
              <a:off x="3432" y="2075"/>
              <a:ext cx="1937" cy="1080"/>
            </a:xfrm>
            <a:prstGeom prst="ellipse">
              <a:avLst/>
            </a:prstGeom>
            <a:solidFill>
              <a:srgbClr val="CCFFCC"/>
            </a:solidFill>
            <a:ln w="25400">
              <a:solidFill>
                <a:srgbClr val="0086EA"/>
              </a:solidFill>
              <a:round/>
              <a:headEnd/>
              <a:tailEnd/>
            </a:ln>
          </p:spPr>
          <p:txBody>
            <a:bodyPr/>
            <a:lstStyle/>
            <a:p>
              <a:endParaRPr lang="ru-RU" sz="2400"/>
            </a:p>
          </p:txBody>
        </p:sp>
        <p:sp>
          <p:nvSpPr>
            <p:cNvPr id="16404" name="Text Box 19"/>
            <p:cNvSpPr txBox="1">
              <a:spLocks noChangeArrowheads="1"/>
            </p:cNvSpPr>
            <p:nvPr/>
          </p:nvSpPr>
          <p:spPr bwMode="auto">
            <a:xfrm>
              <a:off x="3540" y="2046"/>
              <a:ext cx="1721" cy="977"/>
            </a:xfrm>
            <a:prstGeom prst="rect">
              <a:avLst/>
            </a:prstGeom>
            <a:noFill/>
            <a:ln w="9525">
              <a:noFill/>
              <a:miter lim="800000"/>
              <a:headEnd/>
              <a:tailEnd/>
            </a:ln>
          </p:spPr>
          <p:txBody>
            <a:bodyPr/>
            <a:lstStyle/>
            <a:p>
              <a:pPr algn="ctr" eaLnBrk="0" hangingPunct="0">
                <a:spcAft>
                  <a:spcPts val="300"/>
                </a:spcAft>
              </a:pPr>
              <a:endParaRPr lang="ru-RU" sz="1200"/>
            </a:p>
            <a:p>
              <a:pPr algn="ctr" eaLnBrk="0" hangingPunct="0">
                <a:spcAft>
                  <a:spcPts val="300"/>
                </a:spcAft>
              </a:pPr>
              <a:r>
                <a:rPr lang="ru-RU" sz="1800">
                  <a:latin typeface="Arial" charset="0"/>
                </a:rPr>
                <a:t>Принцип </a:t>
              </a:r>
            </a:p>
            <a:p>
              <a:pPr algn="ctr" eaLnBrk="0" hangingPunct="0">
                <a:spcAft>
                  <a:spcPts val="300"/>
                </a:spcAft>
              </a:pPr>
              <a:r>
                <a:rPr lang="ru-RU" sz="1800">
                  <a:latin typeface="Arial" charset="0"/>
                </a:rPr>
                <a:t>психологической комфортности</a:t>
              </a:r>
            </a:p>
          </p:txBody>
        </p:sp>
      </p:grpSp>
      <p:grpSp>
        <p:nvGrpSpPr>
          <p:cNvPr id="7" name="Group 20"/>
          <p:cNvGrpSpPr>
            <a:grpSpLocks/>
          </p:cNvGrpSpPr>
          <p:nvPr/>
        </p:nvGrpSpPr>
        <p:grpSpPr bwMode="auto">
          <a:xfrm>
            <a:off x="4568825" y="4760913"/>
            <a:ext cx="2543175" cy="1460500"/>
            <a:chOff x="2858" y="2892"/>
            <a:chExt cx="1715" cy="1082"/>
          </a:xfrm>
        </p:grpSpPr>
        <p:sp>
          <p:nvSpPr>
            <p:cNvPr id="16401" name="Oval 21"/>
            <p:cNvSpPr>
              <a:spLocks noChangeArrowheads="1"/>
            </p:cNvSpPr>
            <p:nvPr/>
          </p:nvSpPr>
          <p:spPr bwMode="auto">
            <a:xfrm>
              <a:off x="2858" y="2892"/>
              <a:ext cx="1698" cy="1082"/>
            </a:xfrm>
            <a:prstGeom prst="ellipse">
              <a:avLst/>
            </a:prstGeom>
            <a:solidFill>
              <a:srgbClr val="E0C1FF"/>
            </a:solidFill>
            <a:ln w="25400">
              <a:solidFill>
                <a:srgbClr val="0086EA"/>
              </a:solidFill>
              <a:round/>
              <a:headEnd/>
              <a:tailEnd/>
            </a:ln>
          </p:spPr>
          <p:txBody>
            <a:bodyPr/>
            <a:lstStyle/>
            <a:p>
              <a:endParaRPr lang="ru-RU"/>
            </a:p>
          </p:txBody>
        </p:sp>
        <p:sp>
          <p:nvSpPr>
            <p:cNvPr id="16402" name="Text Box 22"/>
            <p:cNvSpPr txBox="1">
              <a:spLocks noChangeArrowheads="1"/>
            </p:cNvSpPr>
            <p:nvPr/>
          </p:nvSpPr>
          <p:spPr bwMode="auto">
            <a:xfrm>
              <a:off x="2889" y="2984"/>
              <a:ext cx="1684" cy="897"/>
            </a:xfrm>
            <a:prstGeom prst="rect">
              <a:avLst/>
            </a:prstGeom>
            <a:noFill/>
            <a:ln w="9525">
              <a:noFill/>
              <a:miter lim="800000"/>
              <a:headEnd/>
              <a:tailEnd/>
            </a:ln>
          </p:spPr>
          <p:txBody>
            <a:bodyPr/>
            <a:lstStyle/>
            <a:p>
              <a:pPr algn="ctr" eaLnBrk="0" hangingPunct="0"/>
              <a:endParaRPr lang="ru-RU" sz="1200"/>
            </a:p>
            <a:p>
              <a:pPr algn="ctr" eaLnBrk="0" hangingPunct="0">
                <a:spcAft>
                  <a:spcPts val="300"/>
                </a:spcAft>
              </a:pPr>
              <a:r>
                <a:rPr lang="ru-RU" sz="1800">
                  <a:latin typeface="Arial" charset="0"/>
                </a:rPr>
                <a:t>Принцип </a:t>
              </a:r>
            </a:p>
            <a:p>
              <a:pPr algn="ctr" eaLnBrk="0" hangingPunct="0">
                <a:spcAft>
                  <a:spcPts val="300"/>
                </a:spcAft>
              </a:pPr>
              <a:r>
                <a:rPr lang="ru-RU" sz="1800">
                  <a:latin typeface="Arial" charset="0"/>
                </a:rPr>
                <a:t>творчества</a:t>
              </a:r>
            </a:p>
            <a:p>
              <a:pPr algn="ctr" eaLnBrk="0" hangingPunct="0"/>
              <a:endParaRPr lang="ru-RU" sz="1400">
                <a:latin typeface="Arial" charset="0"/>
              </a:endParaRPr>
            </a:p>
          </p:txBody>
        </p:sp>
      </p:grpSp>
      <p:grpSp>
        <p:nvGrpSpPr>
          <p:cNvPr id="8" name="Group 23"/>
          <p:cNvGrpSpPr>
            <a:grpSpLocks/>
          </p:cNvGrpSpPr>
          <p:nvPr/>
        </p:nvGrpSpPr>
        <p:grpSpPr bwMode="auto">
          <a:xfrm>
            <a:off x="2089150" y="4725988"/>
            <a:ext cx="2479675" cy="1471612"/>
            <a:chOff x="1292" y="2886"/>
            <a:chExt cx="1679" cy="1059"/>
          </a:xfrm>
        </p:grpSpPr>
        <p:sp>
          <p:nvSpPr>
            <p:cNvPr id="16399" name="Oval 24"/>
            <p:cNvSpPr>
              <a:spLocks noChangeArrowheads="1"/>
            </p:cNvSpPr>
            <p:nvPr/>
          </p:nvSpPr>
          <p:spPr bwMode="auto">
            <a:xfrm>
              <a:off x="1292" y="2886"/>
              <a:ext cx="1679" cy="1059"/>
            </a:xfrm>
            <a:prstGeom prst="ellipse">
              <a:avLst/>
            </a:prstGeom>
            <a:solidFill>
              <a:srgbClr val="99FF66"/>
            </a:solidFill>
            <a:ln w="25400">
              <a:solidFill>
                <a:srgbClr val="0086EA"/>
              </a:solidFill>
              <a:round/>
              <a:headEnd/>
              <a:tailEnd/>
            </a:ln>
          </p:spPr>
          <p:txBody>
            <a:bodyPr/>
            <a:lstStyle/>
            <a:p>
              <a:endParaRPr lang="ru-RU"/>
            </a:p>
          </p:txBody>
        </p:sp>
        <p:sp>
          <p:nvSpPr>
            <p:cNvPr id="16400" name="Text Box 25"/>
            <p:cNvSpPr txBox="1">
              <a:spLocks noChangeArrowheads="1"/>
            </p:cNvSpPr>
            <p:nvPr/>
          </p:nvSpPr>
          <p:spPr bwMode="auto">
            <a:xfrm>
              <a:off x="1342" y="3081"/>
              <a:ext cx="1578" cy="814"/>
            </a:xfrm>
            <a:prstGeom prst="rect">
              <a:avLst/>
            </a:prstGeom>
            <a:noFill/>
            <a:ln w="9525">
              <a:noFill/>
              <a:miter lim="800000"/>
              <a:headEnd/>
              <a:tailEnd/>
            </a:ln>
          </p:spPr>
          <p:txBody>
            <a:bodyPr/>
            <a:lstStyle/>
            <a:p>
              <a:pPr algn="ctr" eaLnBrk="0" hangingPunct="0">
                <a:lnSpc>
                  <a:spcPct val="80000"/>
                </a:lnSpc>
              </a:pPr>
              <a:endParaRPr lang="ru-RU" sz="1200"/>
            </a:p>
            <a:p>
              <a:pPr algn="ctr" eaLnBrk="0" hangingPunct="0">
                <a:lnSpc>
                  <a:spcPct val="80000"/>
                </a:lnSpc>
                <a:spcAft>
                  <a:spcPts val="300"/>
                </a:spcAft>
              </a:pPr>
              <a:r>
                <a:rPr lang="ru-RU" sz="1800">
                  <a:latin typeface="Arial" charset="0"/>
                </a:rPr>
                <a:t>Принцип </a:t>
              </a:r>
            </a:p>
            <a:p>
              <a:pPr algn="ctr" eaLnBrk="0" hangingPunct="0">
                <a:spcAft>
                  <a:spcPts val="300"/>
                </a:spcAft>
              </a:pPr>
              <a:r>
                <a:rPr lang="ru-RU" sz="1800">
                  <a:latin typeface="Arial" charset="0"/>
                </a:rPr>
                <a:t>вариативности</a:t>
              </a:r>
            </a:p>
            <a:p>
              <a:pPr algn="ctr" eaLnBrk="0" hangingPunct="0"/>
              <a:r>
                <a:rPr lang="ru-RU" sz="700"/>
                <a:t> </a:t>
              </a:r>
              <a:endParaRPr lang="ru-RU" sz="800"/>
            </a:p>
          </p:txBody>
        </p:sp>
      </p:grpSp>
      <p:pic>
        <p:nvPicPr>
          <p:cNvPr id="16393" name="Picture 13" descr="C:\Users\Gubina\Desktop\LOGO-GOOD-1.png"/>
          <p:cNvPicPr>
            <a:picLocks noChangeAspect="1" noChangeArrowheads="1"/>
          </p:cNvPicPr>
          <p:nvPr/>
        </p:nvPicPr>
        <p:blipFill>
          <a:blip r:embed="rId3" cstate="print"/>
          <a:srcRect/>
          <a:stretch>
            <a:fillRect/>
          </a:stretch>
        </p:blipFill>
        <p:spPr bwMode="auto">
          <a:xfrm>
            <a:off x="3459163" y="3084513"/>
            <a:ext cx="1857375" cy="1830387"/>
          </a:xfrm>
          <a:prstGeom prst="rect">
            <a:avLst/>
          </a:prstGeom>
          <a:noFill/>
          <a:ln w="9525">
            <a:noFill/>
            <a:miter lim="800000"/>
            <a:headEnd/>
            <a:tailEnd/>
          </a:ln>
        </p:spPr>
      </p:pic>
      <p:sp>
        <p:nvSpPr>
          <p:cNvPr id="13322" name="Скругленный прямоугольник 28"/>
          <p:cNvSpPr>
            <a:spLocks noChangeArrowheads="1"/>
          </p:cNvSpPr>
          <p:nvPr/>
        </p:nvSpPr>
        <p:spPr bwMode="auto">
          <a:xfrm>
            <a:off x="174625" y="287338"/>
            <a:ext cx="8208963" cy="1252537"/>
          </a:xfrm>
          <a:prstGeom prst="roundRect">
            <a:avLst>
              <a:gd name="adj" fmla="val 16667"/>
            </a:avLst>
          </a:prstGeom>
          <a:noFill/>
          <a:ln>
            <a:noFill/>
          </a:ln>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25400" algn="ctr">
                <a:solidFill>
                  <a:srgbClr val="000000"/>
                </a:solidFill>
                <a:round/>
                <a:headEnd/>
                <a:tailEnd/>
              </a14:hiddenLine>
            </a:ext>
          </a:extLst>
        </p:spPr>
        <p:txBody>
          <a:bodyPr anchor="ctr"/>
          <a:lstStyle/>
          <a:p>
            <a:pPr eaLnBrk="0" hangingPunct="0">
              <a:defRPr/>
            </a:pPr>
            <a:r>
              <a:rPr lang="ru-RU" sz="2400" dirty="0">
                <a:solidFill>
                  <a:srgbClr val="C00000"/>
                </a:solidFill>
                <a:effectLst>
                  <a:outerShdw blurRad="38100" dist="38100" dir="2700000" algn="tl">
                    <a:srgbClr val="000000">
                      <a:alpha val="43137"/>
                    </a:srgbClr>
                  </a:outerShdw>
                </a:effectLst>
                <a:latin typeface="Arial" charset="0"/>
              </a:rPr>
              <a:t>Создание образовательной среды дошкольного образования в Программе происходит на </a:t>
            </a:r>
          </a:p>
          <a:p>
            <a:pPr eaLnBrk="0" hangingPunct="0">
              <a:defRPr/>
            </a:pPr>
            <a:r>
              <a:rPr lang="ru-RU" sz="2400" dirty="0">
                <a:solidFill>
                  <a:srgbClr val="C00000"/>
                </a:solidFill>
                <a:effectLst>
                  <a:outerShdw blurRad="38100" dist="38100" dir="2700000" algn="tl">
                    <a:srgbClr val="000000">
                      <a:alpha val="43137"/>
                    </a:srgbClr>
                  </a:outerShdw>
                </a:effectLst>
                <a:latin typeface="Arial" charset="0"/>
              </a:rPr>
              <a:t>основе системы дидактических принципов:</a:t>
            </a:r>
            <a:endParaRPr lang="ru-RU" sz="2400" i="1" dirty="0">
              <a:solidFill>
                <a:srgbClr val="C00000"/>
              </a:solidFill>
              <a:effectLst>
                <a:outerShdw blurRad="38100" dist="38100" dir="2700000" algn="tl">
                  <a:srgbClr val="000000">
                    <a:alpha val="43137"/>
                  </a:srgbClr>
                </a:outerShdw>
              </a:effectLst>
              <a:latin typeface="Arial" charset="0"/>
            </a:endParaRPr>
          </a:p>
        </p:txBody>
      </p:sp>
      <p:grpSp>
        <p:nvGrpSpPr>
          <p:cNvPr id="9" name="Group 2"/>
          <p:cNvGrpSpPr>
            <a:grpSpLocks/>
          </p:cNvGrpSpPr>
          <p:nvPr/>
        </p:nvGrpSpPr>
        <p:grpSpPr bwMode="auto">
          <a:xfrm>
            <a:off x="0" y="0"/>
            <a:ext cx="9077325" cy="6861175"/>
            <a:chOff x="6" y="1"/>
            <a:chExt cx="5717" cy="4322"/>
          </a:xfrm>
        </p:grpSpPr>
        <p:sp>
          <p:nvSpPr>
            <p:cNvPr id="16397" name="Rectangle 3"/>
            <p:cNvSpPr>
              <a:spLocks noChangeArrowheads="1"/>
            </p:cNvSpPr>
            <p:nvPr/>
          </p:nvSpPr>
          <p:spPr bwMode="auto">
            <a:xfrm>
              <a:off x="6" y="1"/>
              <a:ext cx="5717" cy="4322"/>
            </a:xfrm>
            <a:prstGeom prst="rect">
              <a:avLst/>
            </a:prstGeom>
            <a:noFill/>
            <a:ln w="190500">
              <a:solidFill>
                <a:srgbClr val="558EC7"/>
              </a:solidFill>
              <a:miter lim="800000"/>
              <a:headEnd/>
              <a:tailEnd/>
            </a:ln>
          </p:spPr>
          <p:txBody>
            <a:bodyPr wrap="none" anchor="ctr"/>
            <a:lstStyle/>
            <a:p>
              <a:pPr algn="ctr"/>
              <a:endParaRPr lang="ru-RU">
                <a:solidFill>
                  <a:srgbClr val="000000"/>
                </a:solidFill>
                <a:latin typeface="Arial" charset="0"/>
              </a:endParaRPr>
            </a:p>
          </p:txBody>
        </p:sp>
        <p:sp>
          <p:nvSpPr>
            <p:cNvPr id="16398" name="Rectangle 4"/>
            <p:cNvSpPr>
              <a:spLocks noChangeArrowheads="1"/>
            </p:cNvSpPr>
            <p:nvPr/>
          </p:nvSpPr>
          <p:spPr bwMode="auto">
            <a:xfrm>
              <a:off x="177" y="182"/>
              <a:ext cx="5375" cy="3960"/>
            </a:xfrm>
            <a:prstGeom prst="rect">
              <a:avLst/>
            </a:prstGeom>
            <a:noFill/>
            <a:ln w="57150">
              <a:solidFill>
                <a:srgbClr val="558EC7"/>
              </a:solidFill>
              <a:miter lim="800000"/>
              <a:headEnd/>
              <a:tailEnd/>
            </a:ln>
          </p:spPr>
          <p:txBody>
            <a:bodyPr wrap="none" anchor="ctr"/>
            <a:lstStyle/>
            <a:p>
              <a:pPr algn="ctr"/>
              <a:endParaRPr lang="ru-RU">
                <a:solidFill>
                  <a:srgbClr val="000000"/>
                </a:solidFill>
                <a:latin typeface="Arial" charset="0"/>
              </a:endParaRPr>
            </a:p>
          </p:txBody>
        </p:sp>
      </p:grpSp>
      <p:pic>
        <p:nvPicPr>
          <p:cNvPr id="16396" name="Picture 13" descr="C:\Users\Gubina\Desktop\LOGO-GOOD-1.png"/>
          <p:cNvPicPr>
            <a:picLocks noChangeAspect="1" noChangeArrowheads="1"/>
          </p:cNvPicPr>
          <p:nvPr/>
        </p:nvPicPr>
        <p:blipFill>
          <a:blip r:embed="rId3" cstate="print"/>
          <a:srcRect/>
          <a:stretch>
            <a:fillRect/>
          </a:stretch>
        </p:blipFill>
        <p:spPr bwMode="auto">
          <a:xfrm>
            <a:off x="7672388" y="30163"/>
            <a:ext cx="1430337" cy="1412875"/>
          </a:xfrm>
          <a:prstGeom prst="rect">
            <a:avLst/>
          </a:prstGeom>
          <a:noFill/>
          <a:ln w="9525">
            <a:noFill/>
            <a:miter lim="800000"/>
            <a:headEnd/>
            <a:tailEnd/>
          </a:ln>
        </p:spPr>
      </p:pic>
    </p:spTree>
  </p:cSld>
  <p:clrMapOvr>
    <a:masterClrMapping/>
  </p:clrMapOvr>
  <p:transition>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19672" y="764704"/>
            <a:ext cx="6480720" cy="2954655"/>
          </a:xfrm>
          <a:prstGeom prst="rect">
            <a:avLst/>
          </a:prstGeom>
        </p:spPr>
        <p:txBody>
          <a:bodyPr wrap="square">
            <a:spAutoFit/>
          </a:bodyPr>
          <a:lstStyle/>
          <a:p>
            <a:r>
              <a:rPr lang="ru-RU" sz="2400" dirty="0" smtClean="0"/>
              <a:t>В технологии </a:t>
            </a:r>
            <a:r>
              <a:rPr lang="ru-RU" sz="2400" dirty="0" err="1" smtClean="0"/>
              <a:t>деятельностного</a:t>
            </a:r>
            <a:r>
              <a:rPr lang="ru-RU" sz="2400" dirty="0" smtClean="0"/>
              <a:t> метода выделяют три основных вида образовательных ситуаций, каждый их которых имеет свои цели, структуру и специфику организации:</a:t>
            </a:r>
          </a:p>
          <a:p>
            <a:r>
              <a:rPr lang="ru-RU" sz="2400" dirty="0" smtClean="0"/>
              <a:t>1. «Открытие» новых знаний.</a:t>
            </a:r>
          </a:p>
          <a:p>
            <a:r>
              <a:rPr lang="ru-RU" sz="2400" dirty="0" smtClean="0"/>
              <a:t>2. Тренировочная.</a:t>
            </a:r>
          </a:p>
          <a:p>
            <a:r>
              <a:rPr lang="ru-RU" sz="2400" dirty="0" smtClean="0"/>
              <a:t>3. Итоговая.</a:t>
            </a:r>
          </a:p>
          <a:p>
            <a:r>
              <a:rPr lang="ru-RU" dirty="0" smtClean="0"/>
              <a:t> </a:t>
            </a:r>
          </a:p>
        </p:txBody>
      </p:sp>
      <p:pic>
        <p:nvPicPr>
          <p:cNvPr id="3" name="Picture 8" descr="G:\картинки\deti_56.png"/>
          <p:cNvPicPr>
            <a:picLocks noChangeAspect="1" noChangeArrowheads="1"/>
          </p:cNvPicPr>
          <p:nvPr/>
        </p:nvPicPr>
        <p:blipFill>
          <a:blip r:embed="rId2" cstate="print">
            <a:extLst>
              <a:ext uri="{28A0092B-C50C-407E-A947-70E740481C1C}"/>
            </a:extLst>
          </a:blip>
          <a:srcRect/>
          <a:stretch>
            <a:fillRect/>
          </a:stretch>
        </p:blipFill>
        <p:spPr bwMode="auto">
          <a:xfrm>
            <a:off x="4860032" y="3501008"/>
            <a:ext cx="2081213" cy="23431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 uri="{91240B29-F687-4F45-9708-019B960494DF}"/>
          </a:extLst>
        </p:spPr>
      </p:pic>
      <p:pic>
        <p:nvPicPr>
          <p:cNvPr id="4" name="Picture 13" descr="C:\Users\Gubina\Desktop\LOGO-GOOD-1.png"/>
          <p:cNvPicPr>
            <a:picLocks noChangeAspect="1" noChangeArrowheads="1"/>
          </p:cNvPicPr>
          <p:nvPr/>
        </p:nvPicPr>
        <p:blipFill>
          <a:blip r:embed="rId3" cstate="print"/>
          <a:srcRect/>
          <a:stretch>
            <a:fillRect/>
          </a:stretch>
        </p:blipFill>
        <p:spPr bwMode="auto">
          <a:xfrm>
            <a:off x="7812360" y="116632"/>
            <a:ext cx="1025525" cy="1014412"/>
          </a:xfrm>
          <a:prstGeom prst="rect">
            <a:avLst/>
          </a:prstGeom>
          <a:ln>
            <a:noFill/>
          </a:ln>
          <a:effectLst>
            <a:outerShdw blurRad="190500" algn="tl" rotWithShape="0">
              <a:srgbClr val="000000">
                <a:alpha val="70000"/>
              </a:srgbClr>
            </a:outerShdw>
          </a:effectLst>
          <a:extLst>
            <a:ext uri="{909E8E84-426E-40DD-AFC4-6F175D3DCCD1}"/>
            <a:ext uri="{91240B29-F687-4F45-9708-019B960494DF}"/>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1"/>
          <p:cNvSpPr txBox="1">
            <a:spLocks noChangeArrowheads="1"/>
          </p:cNvSpPr>
          <p:nvPr/>
        </p:nvSpPr>
        <p:spPr bwMode="auto">
          <a:xfrm>
            <a:off x="611560" y="332656"/>
            <a:ext cx="8075240" cy="1110382"/>
          </a:xfrm>
          <a:prstGeom prst="rect">
            <a:avLst/>
          </a:prstGeom>
          <a:noFill/>
          <a:ln w="9525">
            <a:noFill/>
            <a:round/>
            <a:headEnd/>
            <a:tailEnd/>
          </a:ln>
          <a:effectLst/>
        </p:spPr>
        <p:txBody>
          <a:bodyPr lIns="90000" tIns="46800" rIns="90000" bIns="46800" anchor="ctr"/>
          <a:lstStyle/>
          <a:p>
            <a:pPr algn="ctr">
              <a:lnSpc>
                <a:spcPct val="100000"/>
              </a:lnSpc>
              <a:buClr>
                <a:srgbClr val="FF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3600" b="1" dirty="0">
                <a:solidFill>
                  <a:srgbClr val="FF0000"/>
                </a:solidFill>
                <a:effectLst>
                  <a:outerShdw blurRad="38100" dist="38100" dir="2700000" algn="tl">
                    <a:srgbClr val="000000"/>
                  </a:outerShdw>
                </a:effectLst>
              </a:rPr>
              <a:t>Структура тех</a:t>
            </a:r>
            <a:r>
              <a:rPr lang="en-GB" sz="3600" b="1" dirty="0" err="1" smtClean="0">
                <a:solidFill>
                  <a:srgbClr val="FF0000"/>
                </a:solidFill>
                <a:effectLst>
                  <a:outerShdw blurRad="38100" dist="38100" dir="2700000" algn="tl">
                    <a:srgbClr val="000000"/>
                  </a:outerShdw>
                </a:effectLst>
              </a:rPr>
              <a:t>нологии</a:t>
            </a:r>
            <a:endParaRPr lang="ru-RU" sz="3600" b="1" dirty="0" smtClean="0">
              <a:solidFill>
                <a:srgbClr val="FF0000"/>
              </a:solidFill>
              <a:effectLst>
                <a:outerShdw blurRad="38100" dist="38100" dir="2700000" algn="tl">
                  <a:srgbClr val="000000"/>
                </a:outerShdw>
              </a:effectLst>
            </a:endParaRPr>
          </a:p>
          <a:p>
            <a:pPr algn="ctr">
              <a:lnSpc>
                <a:spcPct val="100000"/>
              </a:lnSpc>
              <a:buClr>
                <a:srgbClr val="FF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b="1" dirty="0" smtClean="0">
                <a:solidFill>
                  <a:srgbClr val="FF0000"/>
                </a:solidFill>
                <a:effectLst>
                  <a:outerShdw blurRad="38100" dist="38100" dir="2700000" algn="tl">
                    <a:srgbClr val="000000"/>
                  </a:outerShdw>
                </a:effectLst>
              </a:rPr>
              <a:t> </a:t>
            </a:r>
            <a:r>
              <a:rPr lang="en-GB" sz="3600" b="1" dirty="0">
                <a:solidFill>
                  <a:srgbClr val="FF0000"/>
                </a:solidFill>
                <a:effectLst>
                  <a:outerShdw blurRad="38100" dist="38100" dir="2700000" algn="tl">
                    <a:srgbClr val="000000"/>
                  </a:outerShdw>
                </a:effectLst>
              </a:rPr>
              <a:t>«</a:t>
            </a:r>
            <a:r>
              <a:rPr lang="en-GB" sz="3600" b="1" dirty="0" err="1">
                <a:solidFill>
                  <a:srgbClr val="FF0000"/>
                </a:solidFill>
                <a:effectLst>
                  <a:outerShdw blurRad="38100" dist="38100" dir="2700000" algn="tl">
                    <a:srgbClr val="000000"/>
                  </a:outerShdw>
                </a:effectLst>
              </a:rPr>
              <a:t>Ситуация</a:t>
            </a:r>
            <a:r>
              <a:rPr lang="en-GB" sz="3600" b="1" dirty="0" smtClean="0">
                <a:solidFill>
                  <a:srgbClr val="FF0000"/>
                </a:solidFill>
                <a:effectLst>
                  <a:outerShdw blurRad="38100" dist="38100" dir="2700000" algn="tl">
                    <a:srgbClr val="000000"/>
                  </a:outerShdw>
                </a:effectLst>
              </a:rPr>
              <a:t>»</a:t>
            </a:r>
            <a:endParaRPr lang="ru-RU" sz="3600" b="1" dirty="0" smtClean="0">
              <a:solidFill>
                <a:srgbClr val="FF0000"/>
              </a:solidFill>
              <a:effectLst>
                <a:outerShdw blurRad="38100" dist="38100" dir="2700000" algn="tl">
                  <a:srgbClr val="000000"/>
                </a:outerShdw>
              </a:effectLst>
            </a:endParaRPr>
          </a:p>
          <a:p>
            <a:pPr algn="ctr">
              <a:lnSpc>
                <a:spcPct val="100000"/>
              </a:lnSpc>
              <a:buClr>
                <a:srgbClr val="FF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3600" b="1" dirty="0" smtClean="0">
                <a:solidFill>
                  <a:srgbClr val="FF0000"/>
                </a:solidFill>
                <a:effectLst>
                  <a:outerShdw blurRad="38100" dist="38100" dir="2700000" algn="tl">
                    <a:srgbClr val="000000"/>
                  </a:outerShdw>
                </a:effectLst>
              </a:rPr>
              <a:t>«Открытие» новых знаний</a:t>
            </a:r>
            <a:endParaRPr lang="en-GB" sz="3600" b="1" dirty="0">
              <a:solidFill>
                <a:srgbClr val="FF0000"/>
              </a:solidFill>
              <a:effectLst>
                <a:outerShdw blurRad="38100" dist="38100" dir="2700000" algn="tl">
                  <a:srgbClr val="000000"/>
                </a:outerShdw>
              </a:effectLst>
            </a:endParaRPr>
          </a:p>
        </p:txBody>
      </p:sp>
      <p:pic>
        <p:nvPicPr>
          <p:cNvPr id="5" name="Picture 2"/>
          <p:cNvPicPr>
            <a:picLocks noChangeAspect="1" noChangeArrowheads="1"/>
          </p:cNvPicPr>
          <p:nvPr/>
        </p:nvPicPr>
        <p:blipFill>
          <a:blip r:embed="rId3" cstate="print"/>
          <a:srcRect/>
          <a:stretch>
            <a:fillRect/>
          </a:stretch>
        </p:blipFill>
        <p:spPr bwMode="auto">
          <a:xfrm>
            <a:off x="6012160" y="2492896"/>
            <a:ext cx="2232639" cy="3015729"/>
          </a:xfrm>
          <a:prstGeom prst="rect">
            <a:avLst/>
          </a:prstGeom>
          <a:noFill/>
          <a:ln w="9525">
            <a:noFill/>
            <a:miter lim="800000"/>
            <a:headEnd/>
            <a:tailEnd/>
          </a:ln>
        </p:spPr>
      </p:pic>
      <p:pic>
        <p:nvPicPr>
          <p:cNvPr id="7" name="Picture 4"/>
          <p:cNvPicPr>
            <a:picLocks noChangeAspect="1" noChangeArrowheads="1"/>
          </p:cNvPicPr>
          <p:nvPr/>
        </p:nvPicPr>
        <p:blipFill>
          <a:blip r:embed="rId4" cstate="print"/>
          <a:srcRect/>
          <a:stretch>
            <a:fillRect/>
          </a:stretch>
        </p:blipFill>
        <p:spPr bwMode="auto">
          <a:xfrm>
            <a:off x="1043608" y="1988840"/>
            <a:ext cx="4578350" cy="3887788"/>
          </a:xfrm>
          <a:prstGeom prst="rect">
            <a:avLst/>
          </a:prstGeom>
          <a:noFill/>
          <a:ln w="9525">
            <a:noFill/>
            <a:miter lim="800000"/>
            <a:headEnd/>
            <a:tailEnd/>
          </a:ln>
        </p:spPr>
      </p:pic>
      <p:pic>
        <p:nvPicPr>
          <p:cNvPr id="8" name="Picture 13" descr="C:\Users\Gubina\Desktop\LOGO-GOOD-1.png"/>
          <p:cNvPicPr>
            <a:picLocks noChangeAspect="1" noChangeArrowheads="1"/>
          </p:cNvPicPr>
          <p:nvPr/>
        </p:nvPicPr>
        <p:blipFill>
          <a:blip r:embed="rId5" cstate="print"/>
          <a:srcRect/>
          <a:stretch>
            <a:fillRect/>
          </a:stretch>
        </p:blipFill>
        <p:spPr bwMode="auto">
          <a:xfrm>
            <a:off x="7956376" y="116632"/>
            <a:ext cx="1025525" cy="1014412"/>
          </a:xfrm>
          <a:prstGeom prst="rect">
            <a:avLst/>
          </a:prstGeom>
          <a:ln>
            <a:noFill/>
          </a:ln>
          <a:effectLst>
            <a:outerShdw blurRad="190500" algn="tl" rotWithShape="0">
              <a:srgbClr val="000000">
                <a:alpha val="70000"/>
              </a:srgbClr>
            </a:outerShdw>
          </a:effectLst>
          <a:extLst>
            <a:ext uri="{909E8E84-426E-40DD-AFC4-6F175D3DCCD1}"/>
            <a:ext uri="{91240B29-F687-4F45-9708-019B960494DF}"/>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850106"/>
          </a:xfrm>
        </p:spPr>
        <p:txBody>
          <a:bodyPr/>
          <a:lstStyle/>
          <a:p>
            <a:r>
              <a:rPr lang="ru-RU" dirty="0" smtClean="0"/>
              <a:t>УМК «</a:t>
            </a:r>
            <a:r>
              <a:rPr lang="ru-RU" dirty="0" err="1" smtClean="0"/>
              <a:t>Игралочка</a:t>
            </a:r>
            <a:r>
              <a:rPr lang="ru-RU" dirty="0" smtClean="0"/>
              <a:t>»</a:t>
            </a:r>
            <a:endParaRPr lang="ru-RU" dirty="0"/>
          </a:p>
        </p:txBody>
      </p:sp>
      <p:sp>
        <p:nvSpPr>
          <p:cNvPr id="3" name="Содержимое 2"/>
          <p:cNvSpPr>
            <a:spLocks noGrp="1"/>
          </p:cNvSpPr>
          <p:nvPr>
            <p:ph idx="1"/>
          </p:nvPr>
        </p:nvSpPr>
        <p:spPr/>
        <p:txBody>
          <a:bodyPr>
            <a:normAutofit/>
          </a:bodyPr>
          <a:lstStyle/>
          <a:p>
            <a:pPr>
              <a:buNone/>
            </a:pPr>
            <a:r>
              <a:rPr lang="ru-RU" sz="1600" dirty="0" smtClean="0"/>
              <a:t>Л.Г </a:t>
            </a:r>
            <a:r>
              <a:rPr lang="ru-RU" sz="1600" dirty="0" err="1" smtClean="0"/>
              <a:t>Петерсон,Е.Е</a:t>
            </a:r>
            <a:r>
              <a:rPr lang="ru-RU" sz="1600" dirty="0" smtClean="0"/>
              <a:t>. </a:t>
            </a:r>
            <a:r>
              <a:rPr lang="ru-RU" sz="1600" dirty="0" err="1" smtClean="0"/>
              <a:t>Кочемасова</a:t>
            </a:r>
            <a:r>
              <a:rPr lang="ru-RU" sz="1600" dirty="0" smtClean="0"/>
              <a:t> «</a:t>
            </a:r>
            <a:r>
              <a:rPr lang="ru-RU" sz="1600" dirty="0" err="1" smtClean="0"/>
              <a:t>Игралочка</a:t>
            </a:r>
            <a:r>
              <a:rPr lang="ru-RU" sz="1600" dirty="0" smtClean="0"/>
              <a:t>»,части1-2(для детей3-4 лет и 4-5 лет)</a:t>
            </a:r>
          </a:p>
          <a:p>
            <a:pPr>
              <a:buNone/>
            </a:pPr>
            <a:r>
              <a:rPr lang="ru-RU" sz="1600" dirty="0" smtClean="0"/>
              <a:t>«</a:t>
            </a:r>
            <a:r>
              <a:rPr lang="ru-RU" sz="1600" dirty="0" err="1" smtClean="0"/>
              <a:t>Игралочка-ступенька</a:t>
            </a:r>
            <a:r>
              <a:rPr lang="ru-RU" sz="1600" dirty="0" smtClean="0"/>
              <a:t> к </a:t>
            </a:r>
            <a:r>
              <a:rPr lang="ru-RU" sz="1600" dirty="0" err="1" smtClean="0"/>
              <a:t>школе,части</a:t>
            </a:r>
            <a:r>
              <a:rPr lang="ru-RU" sz="1600" dirty="0" smtClean="0"/>
              <a:t>  3 и 4(1,2) (для </a:t>
            </a:r>
            <a:r>
              <a:rPr lang="ru-RU" sz="1600" dirty="0" smtClean="0"/>
              <a:t>детей5-6 </a:t>
            </a:r>
            <a:r>
              <a:rPr lang="ru-RU" sz="1600" dirty="0" smtClean="0"/>
              <a:t>лет и 6-7 лет)</a:t>
            </a:r>
          </a:p>
          <a:p>
            <a:pPr>
              <a:buNone/>
            </a:pPr>
            <a:r>
              <a:rPr lang="ru-RU" sz="1600" dirty="0" smtClean="0"/>
              <a:t>Методические рекомендации для педагога,</a:t>
            </a:r>
          </a:p>
          <a:p>
            <a:pPr>
              <a:buNone/>
            </a:pPr>
            <a:r>
              <a:rPr lang="ru-RU" sz="1600" dirty="0" smtClean="0"/>
              <a:t> рабочие тетради для ребенка ,</a:t>
            </a:r>
          </a:p>
          <a:p>
            <a:pPr>
              <a:buNone/>
            </a:pPr>
            <a:r>
              <a:rPr lang="ru-RU" sz="1600" dirty="0" smtClean="0"/>
              <a:t>демонстрационные и раздаточные материалы .</a:t>
            </a:r>
          </a:p>
          <a:p>
            <a:pPr>
              <a:buNone/>
            </a:pPr>
            <a:endParaRPr lang="ru-RU" sz="1600" dirty="0" smtClean="0"/>
          </a:p>
          <a:p>
            <a:pPr>
              <a:buNone/>
            </a:pPr>
            <a:endParaRPr lang="ru-RU" sz="1600" dirty="0" smtClean="0"/>
          </a:p>
          <a:p>
            <a:pPr>
              <a:buNone/>
            </a:pPr>
            <a:endParaRPr lang="ru-RU" sz="1600" dirty="0" smtClean="0"/>
          </a:p>
          <a:p>
            <a:pPr>
              <a:buNone/>
            </a:pPr>
            <a:endParaRPr lang="ru-RU" sz="1600" dirty="0" smtClean="0"/>
          </a:p>
          <a:p>
            <a:pPr>
              <a:buNone/>
            </a:pPr>
            <a:endParaRPr lang="ru-RU" sz="1600" dirty="0"/>
          </a:p>
        </p:txBody>
      </p:sp>
      <p:pic>
        <p:nvPicPr>
          <p:cNvPr id="2052" name="Picture 4" descr="C:\Users\педкомната\Pictures\igr-3-4.jpg"/>
          <p:cNvPicPr>
            <a:picLocks noChangeAspect="1" noChangeArrowheads="1"/>
          </p:cNvPicPr>
          <p:nvPr/>
        </p:nvPicPr>
        <p:blipFill>
          <a:blip r:embed="rId2" cstate="print"/>
          <a:srcRect/>
          <a:stretch>
            <a:fillRect/>
          </a:stretch>
        </p:blipFill>
        <p:spPr bwMode="auto">
          <a:xfrm>
            <a:off x="1259632" y="3140968"/>
            <a:ext cx="1609415" cy="2293417"/>
          </a:xfrm>
          <a:prstGeom prst="rect">
            <a:avLst/>
          </a:prstGeom>
          <a:noFill/>
        </p:spPr>
      </p:pic>
      <p:pic>
        <p:nvPicPr>
          <p:cNvPr id="7" name="Picture 3" descr="C:\Users\педкомната\Pictures\af251d54106dceb3112db9fd14df21cf.jpg"/>
          <p:cNvPicPr>
            <a:picLocks noChangeAspect="1" noChangeArrowheads="1"/>
          </p:cNvPicPr>
          <p:nvPr/>
        </p:nvPicPr>
        <p:blipFill>
          <a:blip r:embed="rId3" cstate="print"/>
          <a:srcRect/>
          <a:stretch>
            <a:fillRect/>
          </a:stretch>
        </p:blipFill>
        <p:spPr bwMode="auto">
          <a:xfrm>
            <a:off x="5858464" y="2636912"/>
            <a:ext cx="3285536" cy="2160240"/>
          </a:xfrm>
          <a:prstGeom prst="rect">
            <a:avLst/>
          </a:prstGeom>
          <a:noFill/>
        </p:spPr>
      </p:pic>
      <p:pic>
        <p:nvPicPr>
          <p:cNvPr id="2053" name="Picture 5"/>
          <p:cNvPicPr>
            <a:picLocks noChangeAspect="1" noChangeArrowheads="1"/>
          </p:cNvPicPr>
          <p:nvPr/>
        </p:nvPicPr>
        <p:blipFill>
          <a:blip r:embed="rId4" cstate="print"/>
          <a:srcRect/>
          <a:stretch>
            <a:fillRect/>
          </a:stretch>
        </p:blipFill>
        <p:spPr bwMode="auto">
          <a:xfrm>
            <a:off x="6588224" y="4352926"/>
            <a:ext cx="1760984" cy="2315694"/>
          </a:xfrm>
          <a:prstGeom prst="rect">
            <a:avLst/>
          </a:prstGeom>
          <a:noFill/>
          <a:ln w="9525">
            <a:noFill/>
            <a:miter lim="800000"/>
            <a:headEnd/>
            <a:tailEnd/>
          </a:ln>
        </p:spPr>
      </p:pic>
      <p:pic>
        <p:nvPicPr>
          <p:cNvPr id="2054" name="Picture 6"/>
          <p:cNvPicPr>
            <a:picLocks noChangeAspect="1" noChangeArrowheads="1"/>
          </p:cNvPicPr>
          <p:nvPr/>
        </p:nvPicPr>
        <p:blipFill>
          <a:blip r:embed="rId5" cstate="print"/>
          <a:srcRect/>
          <a:stretch>
            <a:fillRect/>
          </a:stretch>
        </p:blipFill>
        <p:spPr bwMode="auto">
          <a:xfrm>
            <a:off x="3707904" y="3356992"/>
            <a:ext cx="1905000" cy="2505075"/>
          </a:xfrm>
          <a:prstGeom prst="rect">
            <a:avLst/>
          </a:prstGeom>
          <a:noFill/>
          <a:ln w="9525">
            <a:noFill/>
            <a:miter lim="800000"/>
            <a:headEnd/>
            <a:tailEnd/>
          </a:ln>
        </p:spPr>
      </p:pic>
      <p:pic>
        <p:nvPicPr>
          <p:cNvPr id="2055" name="Picture 7"/>
          <p:cNvPicPr>
            <a:picLocks noChangeAspect="1" noChangeArrowheads="1"/>
          </p:cNvPicPr>
          <p:nvPr/>
        </p:nvPicPr>
        <p:blipFill>
          <a:blip r:embed="rId6" cstate="print"/>
          <a:srcRect/>
          <a:stretch>
            <a:fillRect/>
          </a:stretch>
        </p:blipFill>
        <p:spPr bwMode="auto">
          <a:xfrm>
            <a:off x="2123728" y="4437112"/>
            <a:ext cx="1465179" cy="2263701"/>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075738" cy="6861175"/>
            <a:chOff x="6" y="1"/>
            <a:chExt cx="5717" cy="4322"/>
          </a:xfrm>
        </p:grpSpPr>
        <p:sp>
          <p:nvSpPr>
            <p:cNvPr id="18439" name="Rectangle 3"/>
            <p:cNvSpPr>
              <a:spLocks noChangeArrowheads="1"/>
            </p:cNvSpPr>
            <p:nvPr/>
          </p:nvSpPr>
          <p:spPr bwMode="auto">
            <a:xfrm>
              <a:off x="6" y="1"/>
              <a:ext cx="5717" cy="4322"/>
            </a:xfrm>
            <a:prstGeom prst="rect">
              <a:avLst/>
            </a:prstGeom>
            <a:noFill/>
            <a:ln w="190500">
              <a:solidFill>
                <a:srgbClr val="558EC7"/>
              </a:solidFill>
              <a:miter lim="800000"/>
              <a:headEnd/>
              <a:tailEnd/>
            </a:ln>
          </p:spPr>
          <p:txBody>
            <a:bodyPr wrap="none" anchor="ctr"/>
            <a:lstStyle/>
            <a:p>
              <a:pPr algn="ctr"/>
              <a:endParaRPr lang="ru-RU" sz="1800" b="0">
                <a:solidFill>
                  <a:srgbClr val="000000"/>
                </a:solidFill>
                <a:latin typeface="Arial" charset="0"/>
                <a:cs typeface="Arial" charset="0"/>
              </a:endParaRPr>
            </a:p>
          </p:txBody>
        </p:sp>
        <p:sp>
          <p:nvSpPr>
            <p:cNvPr id="18440" name="Rectangle 4"/>
            <p:cNvSpPr>
              <a:spLocks noChangeArrowheads="1"/>
            </p:cNvSpPr>
            <p:nvPr/>
          </p:nvSpPr>
          <p:spPr bwMode="auto">
            <a:xfrm>
              <a:off x="177" y="182"/>
              <a:ext cx="5375" cy="3960"/>
            </a:xfrm>
            <a:prstGeom prst="rect">
              <a:avLst/>
            </a:prstGeom>
            <a:noFill/>
            <a:ln w="57150">
              <a:solidFill>
                <a:srgbClr val="558EC7"/>
              </a:solidFill>
              <a:miter lim="800000"/>
              <a:headEnd/>
              <a:tailEnd/>
            </a:ln>
          </p:spPr>
          <p:txBody>
            <a:bodyPr wrap="none" anchor="ctr"/>
            <a:lstStyle/>
            <a:p>
              <a:pPr algn="ctr"/>
              <a:endParaRPr lang="ru-RU" sz="1800" b="0">
                <a:solidFill>
                  <a:srgbClr val="000000"/>
                </a:solidFill>
                <a:latin typeface="Arial" charset="0"/>
                <a:cs typeface="Arial" charset="0"/>
              </a:endParaRPr>
            </a:p>
          </p:txBody>
        </p:sp>
      </p:grpSp>
      <p:sp>
        <p:nvSpPr>
          <p:cNvPr id="12291" name="Rectangle 6"/>
          <p:cNvSpPr>
            <a:spLocks noChangeArrowheads="1"/>
          </p:cNvSpPr>
          <p:nvPr/>
        </p:nvSpPr>
        <p:spPr bwMode="auto">
          <a:xfrm>
            <a:off x="304800" y="277813"/>
            <a:ext cx="6048375" cy="863600"/>
          </a:xfrm>
          <a:prstGeom prst="rect">
            <a:avLst/>
          </a:prstGeom>
          <a:noFill/>
          <a:ln>
            <a:noFill/>
          </a:ln>
          <a:extLst>
            <a:ext uri="{909E8E84-426E-40DD-AFC4-6F175D3DCCD1}"/>
            <a:ext uri="{91240B29-F687-4F45-9708-019B960494DF}"/>
          </a:extLst>
        </p:spPr>
        <p:txBody>
          <a:bodyPr anchor="ctr"/>
          <a:lstStyle/>
          <a:p>
            <a:pPr>
              <a:defRPr/>
            </a:pPr>
            <a:r>
              <a:rPr lang="ru-RU" sz="1800" dirty="0">
                <a:solidFill>
                  <a:srgbClr val="03108B"/>
                </a:solidFill>
                <a:effectLst>
                  <a:outerShdw blurRad="38100" dist="38100" dir="2700000" algn="tl">
                    <a:srgbClr val="C0C0C0"/>
                  </a:outerShdw>
                </a:effectLst>
                <a:latin typeface="Arial" pitchFamily="34" charset="0"/>
                <a:cs typeface="Arial" pitchFamily="34" charset="0"/>
              </a:rPr>
              <a:t>Образовательная область </a:t>
            </a:r>
          </a:p>
          <a:p>
            <a:pPr>
              <a:defRPr/>
            </a:pPr>
            <a:r>
              <a:rPr lang="ru-RU" sz="2800" dirty="0">
                <a:solidFill>
                  <a:srgbClr val="03108B"/>
                </a:solidFill>
                <a:effectLst>
                  <a:outerShdw blurRad="38100" dist="38100" dir="2700000" algn="tl">
                    <a:srgbClr val="C0C0C0"/>
                  </a:outerShdw>
                </a:effectLst>
                <a:latin typeface="Arial Black" pitchFamily="34" charset="0"/>
                <a:cs typeface="Arial" pitchFamily="34" charset="0"/>
              </a:rPr>
              <a:t>«Познавательное развитие» </a:t>
            </a:r>
          </a:p>
        </p:txBody>
      </p:sp>
      <p:pic>
        <p:nvPicPr>
          <p:cNvPr id="14340" name="Picture 13" descr="C:\Users\Gubina\Desktop\LOGO-GOOD-1.png"/>
          <p:cNvPicPr>
            <a:picLocks noChangeAspect="1" noChangeArrowheads="1"/>
          </p:cNvPicPr>
          <p:nvPr/>
        </p:nvPicPr>
        <p:blipFill>
          <a:blip r:embed="rId2" cstate="print"/>
          <a:srcRect/>
          <a:stretch>
            <a:fillRect/>
          </a:stretch>
        </p:blipFill>
        <p:spPr bwMode="auto">
          <a:xfrm>
            <a:off x="8027988" y="1588"/>
            <a:ext cx="1025525" cy="1014412"/>
          </a:xfrm>
          <a:prstGeom prst="rect">
            <a:avLst/>
          </a:prstGeom>
          <a:ln>
            <a:noFill/>
          </a:ln>
          <a:effectLst>
            <a:outerShdw blurRad="190500" algn="tl" rotWithShape="0">
              <a:srgbClr val="000000">
                <a:alpha val="70000"/>
              </a:srgbClr>
            </a:outerShdw>
          </a:effectLst>
          <a:extLst>
            <a:ext uri="{909E8E84-426E-40DD-AFC4-6F175D3DCCD1}"/>
            <a:ext uri="{91240B29-F687-4F45-9708-019B960494DF}"/>
          </a:extLst>
        </p:spPr>
      </p:pic>
      <p:sp>
        <p:nvSpPr>
          <p:cNvPr id="3" name="Прямоугольник 2"/>
          <p:cNvSpPr/>
          <p:nvPr/>
        </p:nvSpPr>
        <p:spPr>
          <a:xfrm>
            <a:off x="287338" y="1989138"/>
            <a:ext cx="8499475" cy="1127125"/>
          </a:xfrm>
          <a:prstGeom prst="rect">
            <a:avLst/>
          </a:prstGeom>
        </p:spPr>
        <p:txBody>
          <a:bodyPr>
            <a:spAutoFit/>
          </a:bodyPr>
          <a:lstStyle/>
          <a:p>
            <a:pPr algn="ctr">
              <a:defRPr/>
            </a:pPr>
            <a:r>
              <a:rPr lang="ru-RU" sz="3400">
                <a:solidFill>
                  <a:srgbClr val="CC6600"/>
                </a:solidFill>
                <a:effectLst>
                  <a:outerShdw blurRad="38100" dist="38100" dir="2700000" algn="tl">
                    <a:srgbClr val="C0C0C0"/>
                  </a:outerShdw>
                </a:effectLst>
                <a:latin typeface="Arial Black" pitchFamily="34" charset="0"/>
                <a:cs typeface="Arial" pitchFamily="34" charset="0"/>
              </a:rPr>
              <a:t>Формирование элементарных </a:t>
            </a:r>
          </a:p>
          <a:p>
            <a:pPr algn="ctr">
              <a:defRPr/>
            </a:pPr>
            <a:r>
              <a:rPr lang="ru-RU" sz="3400">
                <a:solidFill>
                  <a:srgbClr val="CC6600"/>
                </a:solidFill>
                <a:effectLst>
                  <a:outerShdw blurRad="38100" dist="38100" dir="2700000" algn="tl">
                    <a:srgbClr val="C0C0C0"/>
                  </a:outerShdw>
                </a:effectLst>
                <a:latin typeface="Arial Black" pitchFamily="34" charset="0"/>
                <a:cs typeface="Arial" pitchFamily="34" charset="0"/>
              </a:rPr>
              <a:t>математических представлений</a:t>
            </a:r>
          </a:p>
        </p:txBody>
      </p:sp>
      <p:pic>
        <p:nvPicPr>
          <p:cNvPr id="18438" name="Picture 10" descr="tools1"/>
          <p:cNvPicPr>
            <a:picLocks noChangeAspect="1" noChangeArrowheads="1"/>
          </p:cNvPicPr>
          <p:nvPr/>
        </p:nvPicPr>
        <p:blipFill>
          <a:blip r:embed="rId3" cstate="print"/>
          <a:srcRect/>
          <a:stretch>
            <a:fillRect/>
          </a:stretch>
        </p:blipFill>
        <p:spPr bwMode="auto">
          <a:xfrm>
            <a:off x="2700338" y="3429000"/>
            <a:ext cx="3163887" cy="28813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dirty="0" smtClean="0"/>
              <a:t>Основные задачи развития дошкольников в программе «</a:t>
            </a:r>
            <a:r>
              <a:rPr lang="ru-RU" sz="2000" dirty="0" err="1" smtClean="0"/>
              <a:t>Игралочка</a:t>
            </a:r>
            <a:r>
              <a:rPr lang="ru-RU" sz="1800" dirty="0" smtClean="0"/>
              <a:t>»:</a:t>
            </a:r>
            <a:endParaRPr lang="ru-RU" sz="1800" dirty="0"/>
          </a:p>
        </p:txBody>
      </p:sp>
      <p:sp>
        <p:nvSpPr>
          <p:cNvPr id="3" name="Содержимое 2"/>
          <p:cNvSpPr>
            <a:spLocks noGrp="1"/>
          </p:cNvSpPr>
          <p:nvPr>
            <p:ph idx="1"/>
          </p:nvPr>
        </p:nvSpPr>
        <p:spPr/>
        <p:txBody>
          <a:bodyPr>
            <a:normAutofit/>
          </a:bodyPr>
          <a:lstStyle/>
          <a:p>
            <a:r>
              <a:rPr lang="ru-RU" sz="1400" dirty="0" smtClean="0"/>
              <a:t>Формирование любознательности, активности, ориентированной на удовлетворение познавательных интересов, радость творчества;</a:t>
            </a:r>
          </a:p>
          <a:p>
            <a:r>
              <a:rPr lang="ru-RU" sz="1400" dirty="0" smtClean="0"/>
              <a:t>Развитие мыслительных операций(анализ свойств исследуемых объектов или явлений, сравнение свойств предметов, обобщение, распределение предметов в группы по выбранному свойству, синтез на основе выбранной структуры, конкретизация, классификация, аналогия);</a:t>
            </a:r>
          </a:p>
          <a:p>
            <a:r>
              <a:rPr lang="ru-RU" sz="1400" dirty="0" smtClean="0"/>
              <a:t>Формирование предпосылок логического мышления;</a:t>
            </a:r>
          </a:p>
          <a:p>
            <a:r>
              <a:rPr lang="ru-RU" sz="1400" dirty="0" smtClean="0"/>
              <a:t>Формирование сенсорных процессов и способностей;</a:t>
            </a:r>
          </a:p>
          <a:p>
            <a:r>
              <a:rPr lang="ru-RU" sz="1400" dirty="0" smtClean="0"/>
              <a:t>Увеличение объёма внимания и памяти;</a:t>
            </a:r>
          </a:p>
          <a:p>
            <a:r>
              <a:rPr lang="ru-RU" sz="1400" dirty="0" smtClean="0"/>
              <a:t>Расширение и обогащение словаря, совершенствование связной речи, развитие умения аргументировать свои высказывания, строить простейшие умозаключения;</a:t>
            </a:r>
          </a:p>
          <a:p>
            <a:r>
              <a:rPr lang="ru-RU" sz="1400" dirty="0" smtClean="0"/>
              <a:t>Развитие вариативного мышления, фантазии, воображения, творческих способностей;</a:t>
            </a:r>
          </a:p>
          <a:p>
            <a:r>
              <a:rPr lang="ru-RU" sz="1400" dirty="0" smtClean="0"/>
              <a:t>Формирование предпосылок универсальных учебных действий(произвольность поведения, умение целенаправленно владеть волевыми усилиями, устанавливать правильные отношения со взрослыми и сверстниками; опыт выполнения  таких универсальных учебных действий, как работа по правилу  образцу; фиксация затруднения в деятельности, выявление его причины,  выбор способов преодоления затруднения, обдумывание и планирование своих действий, проверка их результатов, исправление ошибок и </a:t>
            </a:r>
            <a:r>
              <a:rPr lang="ru-RU" sz="1400" dirty="0" err="1" smtClean="0"/>
              <a:t>др</a:t>
            </a:r>
            <a:r>
              <a:rPr lang="ru-RU" sz="1400" dirty="0" smtClean="0"/>
              <a:t>)</a:t>
            </a:r>
            <a:endParaRPr lang="ru-RU" sz="1400" dirty="0"/>
          </a:p>
        </p:txBody>
      </p:sp>
      <p:pic>
        <p:nvPicPr>
          <p:cNvPr id="4" name="Picture 13" descr="C:\Users\Gubina\Desktop\LOGO-GOOD-1.png"/>
          <p:cNvPicPr>
            <a:picLocks noChangeAspect="1" noChangeArrowheads="1"/>
          </p:cNvPicPr>
          <p:nvPr/>
        </p:nvPicPr>
        <p:blipFill>
          <a:blip r:embed="rId2" cstate="print"/>
          <a:srcRect/>
          <a:stretch>
            <a:fillRect/>
          </a:stretch>
        </p:blipFill>
        <p:spPr bwMode="auto">
          <a:xfrm>
            <a:off x="7956376" y="188640"/>
            <a:ext cx="1025525" cy="1014412"/>
          </a:xfrm>
          <a:prstGeom prst="rect">
            <a:avLst/>
          </a:prstGeom>
          <a:ln>
            <a:noFill/>
          </a:ln>
          <a:effectLst>
            <a:outerShdw blurRad="190500" algn="tl" rotWithShape="0">
              <a:srgbClr val="000000">
                <a:alpha val="70000"/>
              </a:srgbClr>
            </a:outerShdw>
          </a:effectLst>
          <a:extLst>
            <a:ext uri="{909E8E84-426E-40DD-AFC4-6F175D3DCCD1}"/>
            <a:ext uri="{91240B29-F687-4F45-9708-019B960494DF}"/>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075738" cy="6861175"/>
            <a:chOff x="6" y="1"/>
            <a:chExt cx="5717" cy="4322"/>
          </a:xfrm>
        </p:grpSpPr>
        <p:sp>
          <p:nvSpPr>
            <p:cNvPr id="18439" name="Rectangle 3"/>
            <p:cNvSpPr>
              <a:spLocks noChangeArrowheads="1"/>
            </p:cNvSpPr>
            <p:nvPr/>
          </p:nvSpPr>
          <p:spPr bwMode="auto">
            <a:xfrm>
              <a:off x="6" y="1"/>
              <a:ext cx="5717" cy="4322"/>
            </a:xfrm>
            <a:prstGeom prst="rect">
              <a:avLst/>
            </a:prstGeom>
            <a:noFill/>
            <a:ln w="190500">
              <a:solidFill>
                <a:srgbClr val="558EC7"/>
              </a:solidFill>
              <a:miter lim="800000"/>
              <a:headEnd/>
              <a:tailEnd/>
            </a:ln>
          </p:spPr>
          <p:txBody>
            <a:bodyPr wrap="none" anchor="ctr"/>
            <a:lstStyle/>
            <a:p>
              <a:pPr algn="ctr"/>
              <a:endParaRPr lang="ru-RU" sz="1800" b="0">
                <a:solidFill>
                  <a:srgbClr val="000000"/>
                </a:solidFill>
                <a:latin typeface="Arial" charset="0"/>
                <a:cs typeface="Arial" charset="0"/>
              </a:endParaRPr>
            </a:p>
          </p:txBody>
        </p:sp>
        <p:sp>
          <p:nvSpPr>
            <p:cNvPr id="18440" name="Rectangle 4"/>
            <p:cNvSpPr>
              <a:spLocks noChangeArrowheads="1"/>
            </p:cNvSpPr>
            <p:nvPr/>
          </p:nvSpPr>
          <p:spPr bwMode="auto">
            <a:xfrm>
              <a:off x="177" y="182"/>
              <a:ext cx="5375" cy="3960"/>
            </a:xfrm>
            <a:prstGeom prst="rect">
              <a:avLst/>
            </a:prstGeom>
            <a:noFill/>
            <a:ln w="57150">
              <a:solidFill>
                <a:srgbClr val="558EC7"/>
              </a:solidFill>
              <a:miter lim="800000"/>
              <a:headEnd/>
              <a:tailEnd/>
            </a:ln>
          </p:spPr>
          <p:txBody>
            <a:bodyPr wrap="none" anchor="ctr"/>
            <a:lstStyle/>
            <a:p>
              <a:pPr algn="ctr"/>
              <a:endParaRPr lang="ru-RU" sz="1800" b="0">
                <a:solidFill>
                  <a:srgbClr val="000000"/>
                </a:solidFill>
                <a:latin typeface="Arial" charset="0"/>
                <a:cs typeface="Arial" charset="0"/>
              </a:endParaRPr>
            </a:p>
          </p:txBody>
        </p:sp>
      </p:grpSp>
      <p:sp>
        <p:nvSpPr>
          <p:cNvPr id="12291" name="Rectangle 6"/>
          <p:cNvSpPr>
            <a:spLocks noChangeArrowheads="1"/>
          </p:cNvSpPr>
          <p:nvPr/>
        </p:nvSpPr>
        <p:spPr bwMode="auto">
          <a:xfrm>
            <a:off x="304800" y="277813"/>
            <a:ext cx="6048375" cy="863600"/>
          </a:xfrm>
          <a:prstGeom prst="rect">
            <a:avLst/>
          </a:prstGeom>
          <a:noFill/>
          <a:ln>
            <a:noFill/>
          </a:ln>
          <a:extLst>
            <a:ext uri="{909E8E84-426E-40DD-AFC4-6F175D3DCCD1}"/>
            <a:ext uri="{91240B29-F687-4F45-9708-019B960494DF}"/>
          </a:extLst>
        </p:spPr>
        <p:txBody>
          <a:bodyPr anchor="ctr"/>
          <a:lstStyle/>
          <a:p>
            <a:pPr>
              <a:defRPr/>
            </a:pPr>
            <a:r>
              <a:rPr lang="ru-RU" sz="1800" dirty="0">
                <a:solidFill>
                  <a:srgbClr val="03108B"/>
                </a:solidFill>
                <a:effectLst>
                  <a:outerShdw blurRad="38100" dist="38100" dir="2700000" algn="tl">
                    <a:srgbClr val="C0C0C0"/>
                  </a:outerShdw>
                </a:effectLst>
                <a:latin typeface="Arial" pitchFamily="34" charset="0"/>
                <a:cs typeface="Arial" pitchFamily="34" charset="0"/>
              </a:rPr>
              <a:t>Образовательная область </a:t>
            </a:r>
          </a:p>
          <a:p>
            <a:pPr>
              <a:defRPr/>
            </a:pPr>
            <a:r>
              <a:rPr lang="ru-RU" sz="2800" dirty="0">
                <a:solidFill>
                  <a:srgbClr val="03108B"/>
                </a:solidFill>
                <a:effectLst>
                  <a:outerShdw blurRad="38100" dist="38100" dir="2700000" algn="tl">
                    <a:srgbClr val="C0C0C0"/>
                  </a:outerShdw>
                </a:effectLst>
                <a:latin typeface="Arial Black" pitchFamily="34" charset="0"/>
                <a:cs typeface="Arial" pitchFamily="34" charset="0"/>
              </a:rPr>
              <a:t>«Познавательное развитие» </a:t>
            </a:r>
          </a:p>
        </p:txBody>
      </p:sp>
      <p:pic>
        <p:nvPicPr>
          <p:cNvPr id="14340" name="Picture 13" descr="C:\Users\Gubina\Desktop\LOGO-GOOD-1.png"/>
          <p:cNvPicPr>
            <a:picLocks noChangeAspect="1" noChangeArrowheads="1"/>
          </p:cNvPicPr>
          <p:nvPr/>
        </p:nvPicPr>
        <p:blipFill>
          <a:blip r:embed="rId2" cstate="print"/>
          <a:srcRect/>
          <a:stretch>
            <a:fillRect/>
          </a:stretch>
        </p:blipFill>
        <p:spPr bwMode="auto">
          <a:xfrm>
            <a:off x="8027988" y="1588"/>
            <a:ext cx="1025525" cy="1014412"/>
          </a:xfrm>
          <a:prstGeom prst="rect">
            <a:avLst/>
          </a:prstGeom>
          <a:ln>
            <a:noFill/>
          </a:ln>
          <a:effectLst>
            <a:outerShdw blurRad="190500" algn="tl" rotWithShape="0">
              <a:srgbClr val="000000">
                <a:alpha val="70000"/>
              </a:srgbClr>
            </a:outerShdw>
          </a:effectLst>
          <a:extLst>
            <a:ext uri="{909E8E84-426E-40DD-AFC4-6F175D3DCCD1}"/>
            <a:ext uri="{91240B29-F687-4F45-9708-019B960494DF}"/>
          </a:extLst>
        </p:spPr>
      </p:pic>
      <p:sp>
        <p:nvSpPr>
          <p:cNvPr id="3" name="Прямоугольник 2"/>
          <p:cNvSpPr/>
          <p:nvPr/>
        </p:nvSpPr>
        <p:spPr>
          <a:xfrm>
            <a:off x="287338" y="1989138"/>
            <a:ext cx="8499475" cy="1127125"/>
          </a:xfrm>
          <a:prstGeom prst="rect">
            <a:avLst/>
          </a:prstGeom>
        </p:spPr>
        <p:txBody>
          <a:bodyPr>
            <a:spAutoFit/>
          </a:bodyPr>
          <a:lstStyle/>
          <a:p>
            <a:pPr algn="ctr">
              <a:defRPr/>
            </a:pPr>
            <a:r>
              <a:rPr lang="ru-RU" sz="3400">
                <a:solidFill>
                  <a:srgbClr val="CC6600"/>
                </a:solidFill>
                <a:effectLst>
                  <a:outerShdw blurRad="38100" dist="38100" dir="2700000" algn="tl">
                    <a:srgbClr val="C0C0C0"/>
                  </a:outerShdw>
                </a:effectLst>
                <a:latin typeface="Arial Black" pitchFamily="34" charset="0"/>
                <a:cs typeface="Arial" pitchFamily="34" charset="0"/>
              </a:rPr>
              <a:t>Формирование элементарных </a:t>
            </a:r>
          </a:p>
          <a:p>
            <a:pPr algn="ctr">
              <a:defRPr/>
            </a:pPr>
            <a:r>
              <a:rPr lang="ru-RU" sz="3400">
                <a:solidFill>
                  <a:srgbClr val="CC6600"/>
                </a:solidFill>
                <a:effectLst>
                  <a:outerShdw blurRad="38100" dist="38100" dir="2700000" algn="tl">
                    <a:srgbClr val="C0C0C0"/>
                  </a:outerShdw>
                </a:effectLst>
                <a:latin typeface="Arial Black" pitchFamily="34" charset="0"/>
                <a:cs typeface="Arial" pitchFamily="34" charset="0"/>
              </a:rPr>
              <a:t>математических представлений</a:t>
            </a:r>
          </a:p>
        </p:txBody>
      </p:sp>
      <p:pic>
        <p:nvPicPr>
          <p:cNvPr id="18438" name="Picture 10" descr="tools1"/>
          <p:cNvPicPr>
            <a:picLocks noChangeAspect="1" noChangeArrowheads="1"/>
          </p:cNvPicPr>
          <p:nvPr/>
        </p:nvPicPr>
        <p:blipFill>
          <a:blip r:embed="rId3" cstate="print"/>
          <a:srcRect/>
          <a:stretch>
            <a:fillRect/>
          </a:stretch>
        </p:blipFill>
        <p:spPr bwMode="auto">
          <a:xfrm>
            <a:off x="2700338" y="3429000"/>
            <a:ext cx="3163887" cy="28813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506</TotalTime>
  <Words>1164</Words>
  <Application>Microsoft Office PowerPoint</Application>
  <PresentationFormat>Экран (4:3)</PresentationFormat>
  <Paragraphs>146</Paragraphs>
  <Slides>17</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Солнцестояние</vt:lpstr>
      <vt:lpstr>   Л.Г. Петерсон, Е.Е. Кочемасова. Программа математического развития «Игралочка   </vt:lpstr>
      <vt:lpstr>Организация образовательного процесса</vt:lpstr>
      <vt:lpstr>Слайд 3</vt:lpstr>
      <vt:lpstr>Слайд 4</vt:lpstr>
      <vt:lpstr>Слайд 5</vt:lpstr>
      <vt:lpstr>УМК «Игралочка»</vt:lpstr>
      <vt:lpstr>Слайд 7</vt:lpstr>
      <vt:lpstr>Основные задачи развития дошкольников в программе «Игралочка»:</vt:lpstr>
      <vt:lpstr>Слайд 9</vt:lpstr>
      <vt:lpstr>Слайд 10</vt:lpstr>
      <vt:lpstr>Слайд 11</vt:lpstr>
      <vt:lpstr>Слайд 12</vt:lpstr>
      <vt:lpstr>Слайд 13</vt:lpstr>
      <vt:lpstr>Слайд 14</vt:lpstr>
      <vt:lpstr>Слайд 15</vt:lpstr>
      <vt:lpstr>Слайд 16</vt:lpstr>
      <vt:lpstr>Слайд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Л.Г. Петерсон,Е.Е. Кочемасова. Игралочка</dc:title>
  <dc:creator>педкомната</dc:creator>
  <cp:lastModifiedBy>педкомната</cp:lastModifiedBy>
  <cp:revision>52</cp:revision>
  <dcterms:created xsi:type="dcterms:W3CDTF">2014-10-16T08:14:23Z</dcterms:created>
  <dcterms:modified xsi:type="dcterms:W3CDTF">2017-08-31T13:36:24Z</dcterms:modified>
</cp:coreProperties>
</file>