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57" r:id="rId3"/>
    <p:sldId id="256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6811542-82EB-4C50-897E-FEF06B2A3A6E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85A73F7-91DA-4AF8-B92A-777DB9C65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1542-82EB-4C50-897E-FEF06B2A3A6E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73F7-91DA-4AF8-B92A-777DB9C65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1542-82EB-4C50-897E-FEF06B2A3A6E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73F7-91DA-4AF8-B92A-777DB9C65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1542-82EB-4C50-897E-FEF06B2A3A6E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73F7-91DA-4AF8-B92A-777DB9C65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1542-82EB-4C50-897E-FEF06B2A3A6E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73F7-91DA-4AF8-B92A-777DB9C65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1542-82EB-4C50-897E-FEF06B2A3A6E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73F7-91DA-4AF8-B92A-777DB9C65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811542-82EB-4C50-897E-FEF06B2A3A6E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5A73F7-91DA-4AF8-B92A-777DB9C65B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6811542-82EB-4C50-897E-FEF06B2A3A6E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85A73F7-91DA-4AF8-B92A-777DB9C65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1542-82EB-4C50-897E-FEF06B2A3A6E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73F7-91DA-4AF8-B92A-777DB9C65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1542-82EB-4C50-897E-FEF06B2A3A6E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73F7-91DA-4AF8-B92A-777DB9C65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1542-82EB-4C50-897E-FEF06B2A3A6E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73F7-91DA-4AF8-B92A-777DB9C65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6811542-82EB-4C50-897E-FEF06B2A3A6E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85A73F7-91DA-4AF8-B92A-777DB9C65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text=%D0%BA%D0%B0%D1%80%D1%82%D0%B8%D0%BD%D0%BA%D0%B8%20%D0%BF%D0%BE%20%D0%BC%D0%B0%D1%82%D0%B5%D0%BC%D0%B0%D1%82%D0%B8%D0%BA%D0%B5&amp;img_url=http://mirinf.59311s003.edusite.ru/images/16.png&amp;pos=6&amp;rpt=simage&amp;stype=image&amp;lr=16&amp;noreask=1&amp;source=wiz&amp;uinfo=sw-1525-sh-857-ww-1506-wh-694-pd-1-wp-16x10_1440x90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+mn-lt"/>
              </a:rPr>
              <a:t>Концепция математического образования в Российской Федерации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2700" dirty="0" smtClean="0"/>
              <a:t>(утверждена распоряжением Правительства РФ</a:t>
            </a:r>
            <a:br>
              <a:rPr lang="ru-RU" sz="2700" dirty="0" smtClean="0"/>
            </a:br>
            <a:r>
              <a:rPr lang="ru-RU" sz="2700" dirty="0" smtClean="0"/>
              <a:t> от 24 декабря 2013 года № 2506)</a:t>
            </a:r>
            <a:endParaRPr lang="ru-RU" sz="2700" dirty="0"/>
          </a:p>
        </p:txBody>
      </p:sp>
      <p:pic>
        <p:nvPicPr>
          <p:cNvPr id="10" name="Содержимое 9" descr="http://im1-tub-ru.yandex.net/i?id=e7b824fc3ca8abb013fabad3617f035f-28-144&amp;n=24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571744"/>
            <a:ext cx="521497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77240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Значение математики в современном мире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857364"/>
            <a:ext cx="7772400" cy="4143404"/>
          </a:xfrm>
        </p:spPr>
        <p:txBody>
          <a:bodyPr/>
          <a:lstStyle/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002060"/>
                </a:solidFill>
              </a:rPr>
              <a:t>математика занимает особое место в науке, культуре и общественной жизни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-математика играет систематизирующую роль в образовании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-без математики  невозможно выполнение задач по созданию инновационной экономики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Развитие математического образования  будет способствовать  повышению престижа России в мире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-повышение уровня математической образованности  сделает более полноценной жизнь россиян в современном обществе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8186766" cy="585791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Основные проблемы развития математического образования</a:t>
            </a:r>
            <a:br>
              <a:rPr lang="ru-RU" sz="36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2400" b="1" u="sng" dirty="0" smtClean="0">
                <a:solidFill>
                  <a:srgbClr val="C00000"/>
                </a:solidFill>
                <a:latin typeface="+mn-lt"/>
              </a:rPr>
              <a:t>Проблемы мотивационного характера</a:t>
            </a:r>
            <a:r>
              <a:rPr lang="ru-RU" sz="3600" b="1" dirty="0" smtClean="0">
                <a:latin typeface="+mn-lt"/>
              </a:rPr>
              <a:t/>
            </a:r>
            <a:br>
              <a:rPr lang="ru-RU" sz="36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-низкая учебная мотивация школьников и студентов</a:t>
            </a:r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sz="2400" b="1" u="sng" dirty="0" smtClean="0">
                <a:solidFill>
                  <a:srgbClr val="C00000"/>
                </a:solidFill>
                <a:latin typeface="+mn-lt"/>
              </a:rPr>
              <a:t>Проблемы содержательного характера</a:t>
            </a:r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-устаревшее содержание учебных программ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-нарушение преемственности между уровнями образования</a:t>
            </a:r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sz="2000" b="1" u="sng" dirty="0" smtClean="0">
                <a:solidFill>
                  <a:srgbClr val="C00000"/>
                </a:solidFill>
                <a:latin typeface="+mn-lt"/>
              </a:rPr>
              <a:t> Кадровые проблемы </a:t>
            </a:r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-нехватка квалифицированных преподавателей</a:t>
            </a:r>
            <a:endParaRPr lang="ru-RU" sz="2400" b="1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0007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  <a:latin typeface="+mn-lt"/>
              </a:rPr>
              <a:t>Цели и задачи Концепции</a:t>
            </a:r>
            <a:br>
              <a:rPr lang="ru-RU" dirty="0" smtClean="0">
                <a:solidFill>
                  <a:srgbClr val="C00000"/>
                </a:solidFill>
                <a:latin typeface="+mn-lt"/>
              </a:rPr>
            </a:br>
            <a:r>
              <a:rPr lang="ru-RU" u="sng" dirty="0" smtClean="0">
                <a:solidFill>
                  <a:srgbClr val="002060"/>
                </a:solidFill>
                <a:latin typeface="+mn-lt"/>
              </a:rPr>
              <a:t>Цель</a:t>
            </a:r>
            <a:r>
              <a:rPr lang="ru-RU" dirty="0" smtClean="0">
                <a:solidFill>
                  <a:srgbClr val="002060"/>
                </a:solidFill>
                <a:latin typeface="+mn-lt"/>
              </a:rPr>
              <a:t>: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вывести российское математическое образование на лидирующее положение в мире </a:t>
            </a:r>
            <a:br>
              <a:rPr lang="ru-RU" sz="2400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b="1" u="sng" dirty="0" smtClean="0">
                <a:solidFill>
                  <a:srgbClr val="002060"/>
                </a:solidFill>
                <a:latin typeface="+mn-lt"/>
              </a:rPr>
              <a:t>Задачи: </a:t>
            </a:r>
            <a:br>
              <a:rPr lang="ru-RU" sz="2400" b="1" u="sng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b="1" u="sng" dirty="0" smtClean="0">
                <a:solidFill>
                  <a:srgbClr val="002060"/>
                </a:solidFill>
                <a:latin typeface="+mn-lt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модернизация содержания учебных программ математического содержания на всех уровнях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-обеспечения отсутствия пробелов в знаниях для каждого обучающегося (нет неспособных к математике детей)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- обеспечение наличия общедоступных информационных ресурсов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- повышение качества  работы преподавателей математики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-популяризация математических знаний и математического образования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5007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Дошкольное и начальное общее образование:</a:t>
            </a:r>
            <a:br>
              <a:rPr lang="ru-RU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обеспечение (при участии семьи):</a:t>
            </a:r>
            <a:br>
              <a:rPr lang="ru-RU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- условий (предметно-пространственной и информационной среды)</a:t>
            </a:r>
            <a:br>
              <a:rPr lang="ru-RU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-образовательных ситуаций, средств педагогической поддержки ребёнка для освоения воспитанниками форм деятельности, первичных математических представлений и образов, используемых в жизни</a:t>
            </a:r>
            <a:r>
              <a:rPr lang="ru-RU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+mn-lt"/>
              </a:rPr>
            </a:b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51435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                    </a:t>
            </a:r>
            <a:br>
              <a:rPr lang="ru-RU" b="1" dirty="0" smtClean="0">
                <a:solidFill>
                  <a:srgbClr val="C00000"/>
                </a:solidFill>
                <a:latin typeface="+mn-lt"/>
              </a:rPr>
            </a:br>
            <a:r>
              <a:rPr lang="ru-RU" b="1" dirty="0" smtClean="0">
                <a:solidFill>
                  <a:srgbClr val="C00000"/>
                </a:solidFill>
                <a:latin typeface="+mn-lt"/>
              </a:rPr>
              <a:t> Математическое просвещение</a:t>
            </a:r>
            <a:r>
              <a:rPr lang="ru-RU" sz="2400" b="1" dirty="0" smtClean="0">
                <a:latin typeface="+mn-lt"/>
              </a:rPr>
              <a:t/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-обеспечение государственной поддержки доступности математики для всех возрастных групп населения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-создание общественной атмосферы позитивного отношения к математической науке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-обеспечение непрерывной поддержки  и повышения уровня математических знаний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-система дополнительного образования(математические кружки, </a:t>
            </a:r>
            <a:r>
              <a:rPr lang="ru-RU" sz="2400" b="1" dirty="0" err="1" smtClean="0">
                <a:latin typeface="+mn-lt"/>
              </a:rPr>
              <a:t>итд</a:t>
            </a:r>
            <a:r>
              <a:rPr lang="ru-RU" sz="2400" b="1" dirty="0" smtClean="0">
                <a:latin typeface="+mn-lt"/>
              </a:rPr>
              <a:t>) должна быть обеспечена государственной поддержкой, появление новых форм получения математического образования 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/>
            </a:r>
            <a:br>
              <a:rPr lang="ru-RU" sz="2400" b="1" dirty="0" smtClean="0">
                <a:latin typeface="+mn-lt"/>
              </a:rPr>
            </a:br>
            <a:endParaRPr lang="ru-RU" sz="2400" b="1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149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rgbClr val="C00000"/>
                </a:solidFill>
                <a:latin typeface="+mn-lt"/>
              </a:rPr>
              <a:t>Реализация Концепции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-обеспечит новый уровень математического образования</a:t>
            </a:r>
            <a:br>
              <a:rPr lang="ru-RU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-позволит России занять лидирующее положение в мировой науке</a:t>
            </a:r>
            <a:br>
              <a:rPr lang="ru-RU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-будет способствовать разработке и апробации механизмов развития образования, применимых в других областях</a:t>
            </a:r>
            <a:br>
              <a:rPr lang="ru-RU" sz="3600" b="1" dirty="0" smtClean="0">
                <a:solidFill>
                  <a:srgbClr val="002060"/>
                </a:solidFill>
                <a:latin typeface="+mn-lt"/>
              </a:rPr>
            </a:b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332</TotalTime>
  <Words>77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Концепция математического образования в Российской Федерации (утверждена распоряжением Правительства РФ  от 24 декабря 2013 года № 2506)</vt:lpstr>
      <vt:lpstr>Значение математики в современном мире</vt:lpstr>
      <vt:lpstr>Основные проблемы развития математического образования  Проблемы мотивационного характера -низкая учебная мотивация школьников и студентов Проблемы содержательного характера -устаревшее содержание учебных программ -нарушение преемственности между уровнями образования  Кадровые проблемы  -нехватка квалифицированных преподавателей</vt:lpstr>
      <vt:lpstr> Цели и задачи Концепции Цель: вывести российское математическое образование на лидирующее положение в мире  Задачи:  -модернизация содержания учебных программ математического содержания на всех уровнях -обеспечения отсутствия пробелов в знаниях для каждого обучающегося (нет неспособных к математике детей) - обеспечение наличия общедоступных информационных ресурсов - повышение качества  работы преподавателей математики -популяризация математических знаний и математического образования </vt:lpstr>
      <vt:lpstr>Дошкольное и начальное общее образование: обеспечение (при участии семьи):  - условий (предметно-пространственной и информационной среды)  -образовательных ситуаций, средств педагогической поддержки ребёнка для освоения воспитанниками форм деятельности, первичных математических представлений и образов, используемых в жизни </vt:lpstr>
      <vt:lpstr>                      Математическое просвещение -обеспечение государственной поддержки доступности математики для всех возрастных групп населения -создание общественной атмосферы позитивного отношения к математической науке -обеспечение непрерывной поддержки  и повышения уровня математических знаний -система дополнительного образования(математические кружки, итд) должна быть обеспечена государственной поддержкой, появление новых форм получения математического образования   </vt:lpstr>
      <vt:lpstr>Реализация Концепции -обеспечит новый уровень математического образования -позволит России занять лидирующее положение в мировой науке -будет способствовать разработке и апробации механизмов развития образования, применимых в других областях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Валентиновна</dc:creator>
  <cp:lastModifiedBy>Галина Валентиновна</cp:lastModifiedBy>
  <cp:revision>28</cp:revision>
  <dcterms:created xsi:type="dcterms:W3CDTF">2014-10-20T05:02:28Z</dcterms:created>
  <dcterms:modified xsi:type="dcterms:W3CDTF">2014-10-20T10:37:23Z</dcterms:modified>
</cp:coreProperties>
</file>