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9"/>
  </p:notesMasterIdLst>
  <p:sldIdLst>
    <p:sldId id="260" r:id="rId2"/>
    <p:sldId id="263" r:id="rId3"/>
    <p:sldId id="267" r:id="rId4"/>
    <p:sldId id="268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310" r:id="rId14"/>
    <p:sldId id="279" r:id="rId15"/>
    <p:sldId id="280" r:id="rId16"/>
    <p:sldId id="281" r:id="rId17"/>
    <p:sldId id="282" r:id="rId18"/>
    <p:sldId id="284" r:id="rId19"/>
    <p:sldId id="283" r:id="rId20"/>
    <p:sldId id="285" r:id="rId21"/>
    <p:sldId id="286" r:id="rId22"/>
    <p:sldId id="287" r:id="rId23"/>
    <p:sldId id="288" r:id="rId24"/>
    <p:sldId id="289" r:id="rId25"/>
    <p:sldId id="290" r:id="rId26"/>
    <p:sldId id="311" r:id="rId27"/>
    <p:sldId id="291" r:id="rId28"/>
    <p:sldId id="292" r:id="rId29"/>
    <p:sldId id="294" r:id="rId30"/>
    <p:sldId id="296" r:id="rId31"/>
    <p:sldId id="297" r:id="rId32"/>
    <p:sldId id="298" r:id="rId33"/>
    <p:sldId id="299" r:id="rId34"/>
    <p:sldId id="300" r:id="rId35"/>
    <p:sldId id="269" r:id="rId36"/>
    <p:sldId id="301" r:id="rId37"/>
    <p:sldId id="302" r:id="rId38"/>
    <p:sldId id="303" r:id="rId39"/>
    <p:sldId id="304" r:id="rId40"/>
    <p:sldId id="305" r:id="rId41"/>
    <p:sldId id="307" r:id="rId42"/>
    <p:sldId id="306" r:id="rId43"/>
    <p:sldId id="309" r:id="rId44"/>
    <p:sldId id="312" r:id="rId45"/>
    <p:sldId id="313" r:id="rId46"/>
    <p:sldId id="317" r:id="rId47"/>
    <p:sldId id="316" r:id="rId48"/>
    <p:sldId id="322" r:id="rId49"/>
    <p:sldId id="325" r:id="rId50"/>
    <p:sldId id="321" r:id="rId51"/>
    <p:sldId id="318" r:id="rId52"/>
    <p:sldId id="319" r:id="rId53"/>
    <p:sldId id="320" r:id="rId54"/>
    <p:sldId id="323" r:id="rId55"/>
    <p:sldId id="315" r:id="rId56"/>
    <p:sldId id="314" r:id="rId57"/>
    <p:sldId id="266" r:id="rId58"/>
  </p:sldIdLst>
  <p:sldSz cx="9144000" cy="6858000" type="screen4x3"/>
  <p:notesSz cx="6858000" cy="9144000"/>
  <p:embeddedFontLst>
    <p:embeddedFont>
      <p:font typeface="Matilda" charset="0"/>
      <p:regular r:id="rId60"/>
    </p:embeddedFont>
    <p:embeddedFont>
      <p:font typeface="Calibri" pitchFamily="34" charset="0"/>
      <p:regular r:id="rId61"/>
      <p:bold r:id="rId62"/>
      <p:italic r:id="rId63"/>
      <p:boldItalic r:id="rId6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27704F"/>
    <a:srgbClr val="DF3C0F"/>
    <a:srgbClr val="6CA62C"/>
    <a:srgbClr val="E4931C"/>
    <a:srgbClr val="FFE89F"/>
    <a:srgbClr val="008080"/>
    <a:srgbClr val="69A12B"/>
    <a:srgbClr val="50C850"/>
    <a:srgbClr val="D88306"/>
    <a:srgbClr val="FF66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4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1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F2290-F582-4F5D-910E-09B2C4D64F09}" type="datetimeFigureOut">
              <a:rPr lang="ru-RU" smtClean="0"/>
              <a:pPr/>
              <a:t>15.11.2017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FEBF39-3BC5-4EB7-9C3F-B454B67D91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93546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EBF39-3BC5-4EB7-9C3F-B454B67D91A8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15.11.2017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15.11.2017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15.11.2017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15.11.2017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15.11.2017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15.11.2017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15.11.2017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15.11.2017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A744C-FE01-496A-A041-ED93458D1002}" type="datetimeFigureOut">
              <a:rPr lang="ru-RU" smtClean="0"/>
              <a:pPr/>
              <a:t>15.11.2017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tmndetsady.ru/upload/news/2017/07/orig_75056baaa3f6e39a6faecc9f5f5194c2.jpg" TargetMode="Externa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://1.bp.blogspot.com/-rsz7qxZZkk8/VSGnRKArTZI/AAAAAAAAjyc/kdChH3ImjA0/s1600/IMG_1740.JPG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://tmndetsady.ru/upload/news/2017/07/orig_e7ef47485f873a6444f85effe7bd2c7e.jpg" TargetMode="Externa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tmndetsady.ru/upload/news/2017/07/orig_b585cac9d8654947b96ac0a0d9cf315e.jpg" TargetMode="Externa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://tmndetsady.ru/upload/news/2017/07/orig_962791cb88c5970c48c746b78c3a67a2.jpg" TargetMode="Externa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tmndetsady.ru/upload/news/2017/07/orig_3477d848f52c06a5f3932c19f32a4985.jpg" TargetMode="Externa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://tmndetsady.ru/upload/news/2017/07/orig_da3cadc85becbb8095b8ac144d79cdab.jpg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img-fotki.yandex.ru/get/5647/139440740.5b/0_97458_e349601d_orig" TargetMode="External"/><Relationship Id="rId7" Type="http://schemas.openxmlformats.org/officeDocument/2006/relationships/hyperlink" Target="http://img0.liveinternet.ru/images/attach/c/3/83/444/83444166_large_0_540ab_1092d7c6_L.pn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mg-fotki.yandex.ru/get/9805/37366204.57d/0_124e90_51082d6d_orig" TargetMode="External"/><Relationship Id="rId5" Type="http://schemas.openxmlformats.org/officeDocument/2006/relationships/hyperlink" Target="https://img09.rl0.ru/9060207c66c7297a092240a50b69a674/c6241x3707/s43.radikal.ru/i099/1306/7f/1863f3e653ec.png" TargetMode="External"/><Relationship Id="rId4" Type="http://schemas.openxmlformats.org/officeDocument/2006/relationships/hyperlink" Target="http://img-fotki.yandex.ru/get/4408/cadi-1986.745/0_89975_2e0a5432_XL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643042" y="620688"/>
            <a:ext cx="6595005" cy="23796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normalizeH="0" baseline="0" noProof="0" dirty="0" smtClean="0">
                <a:ln w="11430"/>
                <a:gradFill>
                  <a:gsLst>
                    <a:gs pos="37000">
                      <a:srgbClr val="DF3C0F"/>
                    </a:gs>
                    <a:gs pos="51000">
                      <a:srgbClr val="FFC000"/>
                    </a:gs>
                    <a:gs pos="65000">
                      <a:srgbClr val="6CA62C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Matilda" pitchFamily="2" charset="0"/>
                <a:ea typeface="+mj-ea"/>
                <a:cs typeface="+mj-cs"/>
              </a:rPr>
              <a:t>Развивающая</a:t>
            </a:r>
            <a:r>
              <a:rPr kumimoji="0" lang="ru-RU" sz="6000" b="1" i="0" u="none" strike="noStrike" kern="1200" normalizeH="0" noProof="0" dirty="0" smtClean="0">
                <a:ln w="11430"/>
                <a:gradFill>
                  <a:gsLst>
                    <a:gs pos="37000">
                      <a:srgbClr val="DF3C0F"/>
                    </a:gs>
                    <a:gs pos="51000">
                      <a:srgbClr val="FFC000"/>
                    </a:gs>
                    <a:gs pos="65000">
                      <a:srgbClr val="6CA62C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Matilda" pitchFamily="2" charset="0"/>
                <a:ea typeface="+mj-ea"/>
                <a:cs typeface="+mj-cs"/>
              </a:rPr>
              <a:t> экологическая среда в ДОУ</a:t>
            </a:r>
            <a:endParaRPr kumimoji="0" lang="ru-RU" sz="4800" b="1" i="0" u="none" strike="noStrike" kern="1200" normalizeH="0" baseline="0" noProof="0" dirty="0">
              <a:ln w="11430"/>
              <a:gradFill>
                <a:gsLst>
                  <a:gs pos="37000">
                    <a:srgbClr val="DF3C0F"/>
                  </a:gs>
                  <a:gs pos="51000">
                    <a:srgbClr val="FFC000"/>
                  </a:gs>
                  <a:gs pos="65000">
                    <a:srgbClr val="6CA62C"/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Matilda" pitchFamily="2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i="1" dirty="0" smtClean="0"/>
              <a:t>Зона библиотеки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7650" name="Picture 2" descr="http://www.nn199mdou.edusite.ru/images/p4_meto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57232"/>
            <a:ext cx="8501122" cy="57593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i="1" dirty="0" smtClean="0"/>
              <a:t>Зона релаксации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8674" name="Picture 2" descr="F:\рппс экология\зимний са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785794"/>
            <a:ext cx="8286808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ru-RU" b="1" dirty="0" smtClean="0"/>
              <a:t>Лаборатория</a:t>
            </a:r>
            <a:endParaRPr lang="ru-RU" dirty="0"/>
          </a:p>
        </p:txBody>
      </p:sp>
      <p:pic>
        <p:nvPicPr>
          <p:cNvPr id="29698" name="Picture 2" descr="F:\рппс экология\лаб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928670"/>
            <a:ext cx="8496000" cy="55736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/>
          <a:lstStyle/>
          <a:p>
            <a:r>
              <a:rPr lang="ru-RU" b="1" dirty="0" smtClean="0"/>
              <a:t>Мини-лаборатория в группе</a:t>
            </a:r>
            <a:endParaRPr lang="ru-RU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8280920" cy="5498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822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Лаборатория на участке</a:t>
            </a:r>
            <a:endParaRPr lang="ru-RU" dirty="0"/>
          </a:p>
        </p:txBody>
      </p:sp>
      <p:pic>
        <p:nvPicPr>
          <p:cNvPr id="30722" name="Picture 2" descr="http://s48.radikal.ru/i122/1208/4c/ecd196c68b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85860"/>
            <a:ext cx="4191029" cy="3286148"/>
          </a:xfrm>
          <a:prstGeom prst="rect">
            <a:avLst/>
          </a:prstGeom>
          <a:noFill/>
        </p:spPr>
      </p:pic>
      <p:pic>
        <p:nvPicPr>
          <p:cNvPr id="30724" name="Picture 4" descr="https://ds02.infourok.ru/uploads/ex/0f2d/00083904-23e28e14/img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143248"/>
            <a:ext cx="4143404" cy="3214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ru-RU" b="1" dirty="0" smtClean="0"/>
              <a:t>Живой уголок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1746" name="Picture 2" descr="http://school17.do.am/_ph/2/6942654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142984"/>
            <a:ext cx="8215370" cy="5375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ru-RU" b="1" dirty="0" smtClean="0"/>
              <a:t>Зимний сад</a:t>
            </a:r>
            <a:endParaRPr lang="ru-RU" dirty="0"/>
          </a:p>
        </p:txBody>
      </p:sp>
      <p:pic>
        <p:nvPicPr>
          <p:cNvPr id="32770" name="Picture 2" descr="http://sad106.izh.ru/res_ru/0_image_18764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00108"/>
            <a:ext cx="8429684" cy="55588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ru-RU" b="1" dirty="0" smtClean="0"/>
              <a:t>Мини–музей природы</a:t>
            </a:r>
            <a:endParaRPr lang="ru-RU" dirty="0"/>
          </a:p>
        </p:txBody>
      </p:sp>
      <p:pic>
        <p:nvPicPr>
          <p:cNvPr id="33797" name="Picture 5" descr="http://открытыйурок.рф/%D1%81%D1%82%D0%B0%D1%82%D1%8C%D0%B8/629239/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928670"/>
            <a:ext cx="8286808" cy="56614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F:\рппс экология\музей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8572528" cy="62686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рппс экология\музей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28604"/>
            <a:ext cx="8501122" cy="60722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95536" y="1268760"/>
            <a:ext cx="8352928" cy="5256584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/>
              <a:t>    </a:t>
            </a:r>
            <a:r>
              <a:rPr lang="ru-RU" sz="4000" dirty="0" smtClean="0"/>
              <a:t>К.Д. Ушинский отмечал, что «...прекрасный ландшафт имеет такое громадное влияние на развитие молодой души, с которым трудно соперничать влияниям педагога».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3352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tapoc.trbo.yandex.net/tapoc_secure_proxy/37d060b1bbbe46e8c7648a19d0b6d506?url=http%3A%2F%2Fwww.maam.ru%2Fupload%2Fblogs%2Fcab761359b0a476317b4cb971363378c.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8429684" cy="6215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:\рппс экология\музе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8429684" cy="6215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www.maam.ru/upload/blogs/9645c08f9e9d2d3f246781fb02fa2c97.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285728"/>
            <a:ext cx="5000660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открытыйурок.рф/%D1%81%D1%82%D0%B0%D1%82%D1%8C%D0%B8/620836/img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57166"/>
            <a:ext cx="8358246" cy="6193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boombob.ru/img/picture/May/13/e1bec03d8843c49e38b57e81dbe626d1/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8501122" cy="6215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000108"/>
          </a:xfrm>
        </p:spPr>
        <p:txBody>
          <a:bodyPr/>
          <a:lstStyle/>
          <a:p>
            <a:r>
              <a:rPr lang="ru-RU" b="1" dirty="0" err="1" smtClean="0"/>
              <a:t>Фитобар</a:t>
            </a:r>
            <a:endParaRPr lang="ru-RU" dirty="0"/>
          </a:p>
        </p:txBody>
      </p:sp>
      <p:pic>
        <p:nvPicPr>
          <p:cNvPr id="44034" name="Picture 2" descr="http://old.7travel.ru/images/sanatorium/1371/4c40534b74ffa0.523000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857232"/>
            <a:ext cx="8286808" cy="57150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05" y="116632"/>
            <a:ext cx="8229600" cy="1143000"/>
          </a:xfrm>
        </p:spPr>
        <p:txBody>
          <a:bodyPr/>
          <a:lstStyle/>
          <a:p>
            <a:r>
              <a:rPr lang="ru-RU" b="1" dirty="0">
                <a:latin typeface="Times New Roman"/>
                <a:ea typeface="Calibri"/>
              </a:rPr>
              <a:t>Огород, сад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45526"/>
            <a:ext cx="8291513" cy="529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9109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Огород на территории детского сада</a:t>
            </a:r>
            <a:endParaRPr lang="ru-RU" dirty="0"/>
          </a:p>
        </p:txBody>
      </p:sp>
      <p:pic>
        <p:nvPicPr>
          <p:cNvPr id="45058" name="Picture 2" descr="http://mos.news/upload/resize_cache/iblock/ec2/300_0_1/ec2f6358eea6926038e51cbd88a363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428737"/>
            <a:ext cx="8215370" cy="5084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ru-RU" dirty="0" smtClean="0"/>
              <a:t>Мини-огороды на окнах</a:t>
            </a:r>
            <a:endParaRPr lang="ru-RU" dirty="0"/>
          </a:p>
        </p:txBody>
      </p:sp>
      <p:pic>
        <p:nvPicPr>
          <p:cNvPr id="46082" name="Picture 2" descr="http://www.maam.ru/upload/blogs/557b68c48f987c77f0bad8c0a0680b06.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071546"/>
            <a:ext cx="8143932" cy="5357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ru-RU" dirty="0" smtClean="0"/>
              <a:t>Огороды в теплицах, парниках</a:t>
            </a:r>
            <a:endParaRPr lang="ru-RU" dirty="0"/>
          </a:p>
        </p:txBody>
      </p:sp>
      <p:pic>
        <p:nvPicPr>
          <p:cNvPr id="48130" name="Picture 2" descr="http://s41.radikal.ru/i094/1706/81/6912b5bea5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928671"/>
            <a:ext cx="8286808" cy="56257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85720" y="1658324"/>
            <a:ext cx="735811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создание новых элементов среды;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экологизация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существующих.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Типы огородов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428736"/>
            <a:ext cx="8229600" cy="4525963"/>
          </a:xfrm>
        </p:spPr>
        <p:txBody>
          <a:bodyPr>
            <a:normAutofit/>
          </a:bodyPr>
          <a:lstStyle/>
          <a:p>
            <a:pPr lvl="0">
              <a:buFont typeface="Wingdings" pitchFamily="2" charset="2"/>
              <a:buChar char="v"/>
            </a:pPr>
            <a:r>
              <a:rPr lang="ru-RU" sz="3600" dirty="0" smtClean="0"/>
              <a:t> огород овощных растений;</a:t>
            </a:r>
          </a:p>
          <a:p>
            <a:pPr lvl="0">
              <a:buFont typeface="Wingdings" pitchFamily="2" charset="2"/>
              <a:buChar char="v"/>
            </a:pPr>
            <a:r>
              <a:rPr lang="ru-RU" sz="3600" dirty="0" smtClean="0"/>
              <a:t> аптекарский огород (лекарственные растения);</a:t>
            </a:r>
          </a:p>
          <a:p>
            <a:pPr lvl="0">
              <a:buFont typeface="Wingdings" pitchFamily="2" charset="2"/>
              <a:buChar char="v"/>
            </a:pPr>
            <a:r>
              <a:rPr lang="ru-RU" sz="3600" dirty="0" smtClean="0"/>
              <a:t> огород злаков;</a:t>
            </a:r>
          </a:p>
          <a:p>
            <a:pPr lvl="0">
              <a:buFont typeface="Wingdings" pitchFamily="2" charset="2"/>
              <a:buChar char="v"/>
            </a:pPr>
            <a:r>
              <a:rPr lang="ru-RU" sz="3600" dirty="0" smtClean="0"/>
              <a:t> огород зелёных культур;</a:t>
            </a:r>
          </a:p>
          <a:p>
            <a:pPr>
              <a:buFont typeface="Wingdings" pitchFamily="2" charset="2"/>
              <a:buChar char="v"/>
            </a:pPr>
            <a:r>
              <a:rPr lang="ru-RU" sz="3600" dirty="0" smtClean="0"/>
              <a:t> ягодный огород (выращивание клубники, малины и т. п.)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143000"/>
          </a:xfrm>
        </p:spPr>
        <p:txBody>
          <a:bodyPr/>
          <a:lstStyle/>
          <a:p>
            <a:r>
              <a:rPr lang="ru-RU" b="1" dirty="0" smtClean="0"/>
              <a:t>Клумба</a:t>
            </a:r>
            <a:endParaRPr lang="ru-RU" dirty="0"/>
          </a:p>
        </p:txBody>
      </p:sp>
      <p:pic>
        <p:nvPicPr>
          <p:cNvPr id="50178" name="Picture 2" descr="http://s15.stc.all.kpcdn.net/share/i/12/4109408/inx960x6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000107"/>
            <a:ext cx="8286808" cy="55245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i="1" dirty="0" smtClean="0"/>
              <a:t>Альпийская горка</a:t>
            </a:r>
            <a:endParaRPr lang="ru-RU" sz="3600" i="1" dirty="0"/>
          </a:p>
        </p:txBody>
      </p:sp>
      <p:pic>
        <p:nvPicPr>
          <p:cNvPr id="52226" name="Picture 2" descr="http://shopingbasket.ru/img/2015/070508/20511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00108"/>
            <a:ext cx="8429684" cy="56546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i="1" dirty="0" smtClean="0"/>
              <a:t>Клумбы-часы</a:t>
            </a:r>
            <a:endParaRPr lang="ru-RU" sz="3600" i="1" dirty="0"/>
          </a:p>
        </p:txBody>
      </p:sp>
      <p:pic>
        <p:nvPicPr>
          <p:cNvPr id="53250" name="Picture 2" descr="http://img4.postila.ru/storage/1248000/1219340/3214368b8e3117896637cf768936370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142983"/>
            <a:ext cx="8215370" cy="53578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8"/>
          </a:xfrm>
        </p:spPr>
        <p:txBody>
          <a:bodyPr/>
          <a:lstStyle/>
          <a:p>
            <a:r>
              <a:rPr lang="ru-RU" b="1" dirty="0" smtClean="0"/>
              <a:t>Водоёмы</a:t>
            </a:r>
            <a:endParaRPr lang="ru-RU" dirty="0"/>
          </a:p>
        </p:txBody>
      </p:sp>
      <p:pic>
        <p:nvPicPr>
          <p:cNvPr id="54274" name="Picture 2" descr="http://mtdata.ru/u17/photo302C/20858459197-0/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142984"/>
            <a:ext cx="8215370" cy="54114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op.ped-kopilka.ru/upload/blogs/14174_5a6df347ea8c2cc49af98cd27b900f42.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5"/>
            <a:ext cx="8358246" cy="62686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ru-RU" b="1" dirty="0" smtClean="0"/>
              <a:t>Газон</a:t>
            </a:r>
            <a:endParaRPr lang="ru-RU" dirty="0"/>
          </a:p>
        </p:txBody>
      </p:sp>
      <p:pic>
        <p:nvPicPr>
          <p:cNvPr id="55298" name="Picture 2" descr="http://www.web4market.biz/uploads/userfiles/8542/companies/640x480/d0a33860f6d7f15a4c0b0df6510ad6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928671"/>
            <a:ext cx="8286808" cy="55721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ru-RU" b="1" dirty="0" smtClean="0"/>
              <a:t>Сенсорный сад</a:t>
            </a:r>
            <a:endParaRPr lang="ru-RU" dirty="0"/>
          </a:p>
        </p:txBody>
      </p:sp>
      <p:pic>
        <p:nvPicPr>
          <p:cNvPr id="56322" name="Picture 2" descr="F:\рппс экология\76508799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857231"/>
            <a:ext cx="8286808" cy="56793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Убежища, кормушки, домики для животных</a:t>
            </a:r>
            <a:endParaRPr lang="ru-RU" dirty="0"/>
          </a:p>
        </p:txBody>
      </p:sp>
      <p:pic>
        <p:nvPicPr>
          <p:cNvPr id="57346" name="Picture 2" descr="http://z57.d.sdska.ru/2-z57-e3212de7-9619-4c7d-a783-c5ac7d47b9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500174"/>
            <a:ext cx="7643866" cy="49793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143000"/>
          </a:xfrm>
        </p:spPr>
        <p:txBody>
          <a:bodyPr/>
          <a:lstStyle/>
          <a:p>
            <a:r>
              <a:rPr lang="ru-RU" b="1" dirty="0" smtClean="0"/>
              <a:t>Метеостанция</a:t>
            </a:r>
            <a:endParaRPr lang="ru-RU" dirty="0"/>
          </a:p>
        </p:txBody>
      </p:sp>
      <p:pic>
        <p:nvPicPr>
          <p:cNvPr id="58370" name="Picture 2" descr="F:\рппс экология\метео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928670"/>
            <a:ext cx="7786742" cy="5572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500042"/>
            <a:ext cx="830778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/>
              <a:t>Задача развивающей экологической среды-</a:t>
            </a:r>
          </a:p>
          <a:p>
            <a:endParaRPr lang="ru-RU" sz="3200" b="1" dirty="0" smtClean="0"/>
          </a:p>
          <a:p>
            <a:endParaRPr lang="ru-RU" sz="3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14348" y="1285860"/>
            <a:ext cx="792961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/>
              <a:t>создание условий для формирования у ребенка основ экологического сознания, элементов экологической культуры, реализации новых представлений об универсальности и </a:t>
            </a:r>
            <a:r>
              <a:rPr lang="ru-RU" sz="3200" dirty="0" err="1" smtClean="0"/>
              <a:t>самоценности</a:t>
            </a:r>
            <a:r>
              <a:rPr lang="ru-RU" sz="3200" dirty="0" smtClean="0"/>
              <a:t> природы.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ru-RU" b="1" dirty="0" smtClean="0"/>
              <a:t>Экологическая тропинка</a:t>
            </a:r>
            <a:endParaRPr lang="ru-RU" dirty="0"/>
          </a:p>
        </p:txBody>
      </p:sp>
      <p:pic>
        <p:nvPicPr>
          <p:cNvPr id="59396" name="Picture 4" descr="http://www.maam.ru/upload/blogs/detsad-61185-14401787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857232"/>
            <a:ext cx="8286808" cy="5590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42" name="Picture 2" descr="http://stendy.by/image/cache/data/40000/41744_st_plan-800x8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8358246" cy="6072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http://900igr.net/up/datas/69876/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7" y="357166"/>
            <a:ext cx="8358247" cy="6072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Виды экологических тропинок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Font typeface="Wingdings" pitchFamily="2" charset="2"/>
              <a:buChar char="v"/>
            </a:pPr>
            <a:r>
              <a:rPr lang="ru-RU" sz="4000" dirty="0" smtClean="0"/>
              <a:t> эколого-оздоровительные</a:t>
            </a:r>
          </a:p>
          <a:p>
            <a:pPr lvl="0">
              <a:buFont typeface="Wingdings" pitchFamily="2" charset="2"/>
              <a:buChar char="v"/>
            </a:pPr>
            <a:r>
              <a:rPr lang="ru-RU" sz="4000" dirty="0" smtClean="0"/>
              <a:t> спортивно-экологические</a:t>
            </a:r>
          </a:p>
          <a:p>
            <a:pPr>
              <a:buFont typeface="Wingdings" pitchFamily="2" charset="2"/>
              <a:buChar char="v"/>
            </a:pPr>
            <a:r>
              <a:rPr lang="ru-RU" sz="4000" dirty="0" smtClean="0"/>
              <a:t> эколого-эстетические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>
                <a:latin typeface="Times New Roman"/>
                <a:ea typeface="Calibri"/>
              </a:rPr>
              <a:t>Экологизация</a:t>
            </a:r>
            <a:r>
              <a:rPr lang="ru-RU" b="1" dirty="0">
                <a:latin typeface="Times New Roman"/>
                <a:ea typeface="Calibri"/>
              </a:rPr>
              <a:t> РППС группы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 typeface="Wingdings" pitchFamily="2" charset="2"/>
              <a:buChar char="v"/>
            </a:pPr>
            <a:r>
              <a:rPr lang="ru-RU" sz="3600" b="1" i="1" dirty="0" smtClean="0">
                <a:ea typeface="Calibri"/>
              </a:rPr>
              <a:t> Уголок природы</a:t>
            </a:r>
          </a:p>
          <a:p>
            <a:pPr>
              <a:buFont typeface="Wingdings" pitchFamily="2" charset="2"/>
              <a:buChar char="v"/>
            </a:pPr>
            <a:r>
              <a:rPr lang="ru-RU" sz="3600" b="1" i="1" dirty="0" smtClean="0">
                <a:ea typeface="Calibri"/>
              </a:rPr>
              <a:t> Уголок игры</a:t>
            </a:r>
          </a:p>
          <a:p>
            <a:pPr>
              <a:buFont typeface="Wingdings" pitchFamily="2" charset="2"/>
              <a:buChar char="v"/>
            </a:pPr>
            <a:r>
              <a:rPr lang="ru-RU" sz="3600" b="1" i="1" dirty="0" smtClean="0"/>
              <a:t> Уголок здоровья</a:t>
            </a:r>
          </a:p>
          <a:p>
            <a:pPr>
              <a:buFont typeface="Wingdings" pitchFamily="2" charset="2"/>
              <a:buChar char="v"/>
            </a:pPr>
            <a:r>
              <a:rPr lang="ru-RU" sz="3600" b="1" i="1" dirty="0" smtClean="0"/>
              <a:t> Сенсорный уголок</a:t>
            </a:r>
          </a:p>
          <a:p>
            <a:pPr>
              <a:buFont typeface="Wingdings" pitchFamily="2" charset="2"/>
              <a:buChar char="v"/>
            </a:pPr>
            <a:r>
              <a:rPr lang="ru-RU" sz="3600" b="1" i="1" dirty="0" smtClean="0"/>
              <a:t> Уголки </a:t>
            </a:r>
            <a:r>
              <a:rPr lang="ru-RU" sz="3600" b="1" i="1" dirty="0"/>
              <a:t>творчества, изобразительной деятельности, </a:t>
            </a:r>
            <a:r>
              <a:rPr lang="ru-RU" sz="3600" b="1" i="1" dirty="0" smtClean="0"/>
              <a:t>конструирования</a:t>
            </a:r>
          </a:p>
          <a:p>
            <a:pPr>
              <a:buFont typeface="Wingdings" pitchFamily="2" charset="2"/>
              <a:buChar char="v"/>
            </a:pPr>
            <a:r>
              <a:rPr lang="ru-RU" sz="3600" b="1" i="1" dirty="0" smtClean="0"/>
              <a:t> Уголок </a:t>
            </a:r>
            <a:r>
              <a:rPr lang="ru-RU" sz="3600" b="1" i="1" dirty="0"/>
              <a:t>обмена книгами (игрушками</a:t>
            </a:r>
            <a:r>
              <a:rPr lang="ru-RU" sz="3600" b="1" i="1" dirty="0" smtClean="0"/>
              <a:t>)</a:t>
            </a:r>
            <a:endParaRPr lang="ru-RU" sz="3600" dirty="0"/>
          </a:p>
        </p:txBody>
      </p:sp>
    </p:spTree>
    <p:extLst>
      <p:ext uri="{BB962C8B-B14F-4D97-AF65-F5344CB8AC3E}">
        <p14:creationId xmlns="" xmlns:p14="http://schemas.microsoft.com/office/powerpoint/2010/main" val="110866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>
                <a:ea typeface="Calibri"/>
              </a:rPr>
              <a:t>      Уважаемые </a:t>
            </a:r>
            <a:r>
              <a:rPr lang="ru-RU" dirty="0">
                <a:ea typeface="Calibri"/>
              </a:rPr>
              <a:t>коллеги, оцените территорию нашего детского сада с точки зрения использования её в целях экологического образования дошкольников.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4418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Барометр</a:t>
            </a:r>
            <a:endParaRPr lang="ru-RU" dirty="0"/>
          </a:p>
        </p:txBody>
      </p:sp>
      <p:pic>
        <p:nvPicPr>
          <p:cNvPr id="3" name="Рисунок 2" descr="http://tmndetsady.ru/upload/news/2017/07/thumb_75056baaa3f6e39a6faecc9f5f5194c2.jpg">
            <a:hlinkClick r:id="rId2" tgtFrame="&quot;_blank&quot;" tooltip="&quot;&quot;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857224" y="1214422"/>
            <a:ext cx="7500990" cy="5286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ru-RU" b="1" i="1" dirty="0" err="1" smtClean="0"/>
              <a:t>Дождеметр</a:t>
            </a:r>
            <a:endParaRPr lang="ru-RU" dirty="0"/>
          </a:p>
        </p:txBody>
      </p:sp>
      <p:pic>
        <p:nvPicPr>
          <p:cNvPr id="5" name="Рисунок 4" descr="C:\Users\user\Desktop\последнее фото\DSCN463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071546"/>
            <a:ext cx="6072230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дождемер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2" y="3786190"/>
            <a:ext cx="1611103" cy="1753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Дождеметр - прибор для измерения осадков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428604"/>
            <a:ext cx="4343628" cy="5791504"/>
          </a:xfrm>
          <a:prstGeom prst="rect">
            <a:avLst/>
          </a:prstGeom>
          <a:noFill/>
        </p:spPr>
      </p:pic>
      <p:pic>
        <p:nvPicPr>
          <p:cNvPr id="3" name="Picture 2" descr="http://bookbug.ru/media/k2/items/cache/c82e68ecc91a6115905b52a4dab0ec5b_X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571612"/>
            <a:ext cx="3714776" cy="34290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ru-RU" b="1" i="1" dirty="0" err="1" smtClean="0"/>
              <a:t>Осадкометр</a:t>
            </a:r>
            <a:endParaRPr lang="ru-RU" i="1" dirty="0"/>
          </a:p>
        </p:txBody>
      </p:sp>
      <p:pic>
        <p:nvPicPr>
          <p:cNvPr id="3" name="Рисунок 2" descr="http://www.maam.ru/upload/blogs/detsad-364137-148799895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928670"/>
            <a:ext cx="4265625" cy="571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Условия для создания экологической среды в ДОУ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 typeface="Wingdings" pitchFamily="2" charset="2"/>
              <a:buChar char="v"/>
            </a:pPr>
            <a:r>
              <a:rPr lang="ru-RU" dirty="0" smtClean="0"/>
              <a:t> познавательного развития ребенка 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 эколого-эстетического развития ребенка 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 оздоровления ребенка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 формирования нравственных качеств ребенка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 формирования экологически грамотного поведения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 </a:t>
            </a:r>
            <a:r>
              <a:rPr lang="ru-RU" dirty="0" err="1" smtClean="0"/>
              <a:t>экологизации</a:t>
            </a:r>
            <a:r>
              <a:rPr lang="ru-RU" dirty="0" smtClean="0"/>
              <a:t> различных видов деятельности ребенка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ru-RU" b="1" i="1" dirty="0" err="1" smtClean="0"/>
              <a:t>Снегометр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 descr="http://www.maam.ru/upload/blogs/detsad-364137-148799831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928670"/>
            <a:ext cx="4143404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www.maam.ru/upload/blogs/detsad-364137-1487998583.jpg"/>
          <p:cNvPicPr/>
          <p:nvPr/>
        </p:nvPicPr>
        <p:blipFill>
          <a:blip r:embed="rId3" cstate="print"/>
          <a:srcRect l="4442" r="26702"/>
          <a:stretch>
            <a:fillRect/>
          </a:stretch>
        </p:blipFill>
        <p:spPr bwMode="auto">
          <a:xfrm>
            <a:off x="4143372" y="1714488"/>
            <a:ext cx="4643470" cy="3972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ru-RU" b="1" i="1" dirty="0" smtClean="0"/>
              <a:t>Ветровой рукав</a:t>
            </a:r>
            <a:endParaRPr lang="ru-RU" dirty="0"/>
          </a:p>
        </p:txBody>
      </p:sp>
      <p:pic>
        <p:nvPicPr>
          <p:cNvPr id="3" name="Рисунок 2" descr="http://tmndetsady.ru/upload/news/2017/07/thumb_e7ef47485f873a6444f85effe7bd2c7e.jpg">
            <a:hlinkClick r:id="rId2" tgtFrame="&quot;_blank&quot;" tooltip="&quot;&quot;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928662" y="1000108"/>
            <a:ext cx="7358114" cy="5429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ru-RU" b="1" i="1" dirty="0" smtClean="0"/>
              <a:t>Флюгер</a:t>
            </a:r>
            <a:endParaRPr lang="ru-RU" dirty="0"/>
          </a:p>
        </p:txBody>
      </p:sp>
      <p:pic>
        <p:nvPicPr>
          <p:cNvPr id="3" name="Рисунок 2" descr="http://tmndetsady.ru/upload/news/2017/07/thumb_b585cac9d8654947b96ac0a0d9cf315e.jpg">
            <a:hlinkClick r:id="rId2" tgtFrame="&quot;_blank&quot;" tooltip="&quot;&quot;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142976" y="1000108"/>
            <a:ext cx="6929486" cy="5429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ru-RU" b="1" i="1" dirty="0" smtClean="0"/>
              <a:t>Солнечные часы</a:t>
            </a:r>
            <a:r>
              <a:rPr lang="ru-RU" b="1" dirty="0" smtClean="0"/>
              <a:t> </a:t>
            </a:r>
            <a:endParaRPr lang="ru-RU" dirty="0"/>
          </a:p>
        </p:txBody>
      </p:sp>
      <p:pic>
        <p:nvPicPr>
          <p:cNvPr id="3" name="Рисунок 2" descr="http://tmndetsady.ru/upload/news/2017/07/thumb_962791cb88c5970c48c746b78c3a67a2.jpg">
            <a:hlinkClick r:id="rId2" tgtFrame="&quot;_blank&quot;" tooltip="&quot;&quot;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000100" y="1071546"/>
            <a:ext cx="7143800" cy="535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tmndetsady.ru/upload/news/2017/07/thumb_3477d848f52c06a5f3932c19f32a4985.jpg">
            <a:hlinkClick r:id="rId2" tgtFrame="&quot;_blank&quot;" tooltip="&quot;&quot;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57158" y="357166"/>
            <a:ext cx="8429684" cy="61436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Рамка-определитель типов облаков</a:t>
            </a:r>
            <a:endParaRPr lang="ru-RU" b="1" i="1" dirty="0"/>
          </a:p>
        </p:txBody>
      </p:sp>
      <p:pic>
        <p:nvPicPr>
          <p:cNvPr id="4" name="Содержимое 3" descr="http://tmndetsady.ru/upload/news/2017/07/thumb_da3cadc85becbb8095b8ac144d79cdab.jpg">
            <a:hlinkClick r:id="rId2" tgtFrame="&quot;_blank&quot;" tooltip="&quot;&quot;"/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720056"/>
            <a:ext cx="571500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492896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27704F"/>
                </a:solidFill>
              </a:rPr>
              <a:t>Спасибо за внимание!</a:t>
            </a:r>
            <a:endParaRPr lang="ru-RU" b="1" dirty="0">
              <a:solidFill>
                <a:srgbClr val="27704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988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4952" y="6043011"/>
            <a:ext cx="83740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itchFamily="18" charset="0"/>
                <a:cs typeface="Arial" pitchFamily="34" charset="0"/>
              </a:rPr>
              <a:t>На момент создания шаблона все ссылки являются активными</a:t>
            </a:r>
            <a:r>
              <a:rPr lang="ru-RU" dirty="0" smtClean="0">
                <a:latin typeface="Times New Roman" pitchFamily="18" charset="0"/>
                <a:cs typeface="Arial" pitchFamily="34" charset="0"/>
              </a:rPr>
              <a:t>! </a:t>
            </a:r>
            <a:endParaRPr lang="ru-RU" dirty="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4367" y="1153415"/>
            <a:ext cx="8374097" cy="4723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ru-RU" b="1" i="1" dirty="0" smtClean="0"/>
              <a:t>Зелень, круг, бабочка:</a:t>
            </a:r>
            <a:r>
              <a:rPr lang="ru-RU" i="1" dirty="0" smtClean="0"/>
              <a:t> </a:t>
            </a:r>
          </a:p>
          <a:p>
            <a:pPr>
              <a:lnSpc>
                <a:spcPct val="114000"/>
              </a:lnSpc>
            </a:pPr>
            <a:r>
              <a:rPr lang="en-US" i="1" dirty="0">
                <a:hlinkClick r:id="rId3"/>
              </a:rPr>
              <a:t>https://</a:t>
            </a:r>
            <a:r>
              <a:rPr lang="en-US" i="1" dirty="0" smtClean="0">
                <a:hlinkClick r:id="rId3"/>
              </a:rPr>
              <a:t>img-fotki.yandex.ru/get/5647/139440740.5b/0_97458_e349601d_orig</a:t>
            </a:r>
            <a:r>
              <a:rPr lang="ru-RU" i="1" dirty="0" smtClean="0"/>
              <a:t> </a:t>
            </a:r>
            <a:endParaRPr lang="ru-RU" i="1" dirty="0"/>
          </a:p>
          <a:p>
            <a:pPr>
              <a:lnSpc>
                <a:spcPct val="114000"/>
              </a:lnSpc>
            </a:pPr>
            <a:r>
              <a:rPr lang="ru-RU" b="1" i="1" dirty="0" smtClean="0"/>
              <a:t>Зеленая бабочка:</a:t>
            </a:r>
          </a:p>
          <a:p>
            <a:pPr>
              <a:lnSpc>
                <a:spcPct val="114000"/>
              </a:lnSpc>
            </a:pPr>
            <a:r>
              <a:rPr lang="en-US" i="1" dirty="0">
                <a:hlinkClick r:id="rId4"/>
              </a:rPr>
              <a:t>http://</a:t>
            </a:r>
            <a:r>
              <a:rPr lang="en-US" i="1" dirty="0" smtClean="0">
                <a:hlinkClick r:id="rId4"/>
              </a:rPr>
              <a:t>img-fotki.yandex.ru/get/4408/cadi-1986.745/0_89975_2e0a5432_XL</a:t>
            </a:r>
            <a:endParaRPr lang="ru-RU" i="1" dirty="0" smtClean="0"/>
          </a:p>
          <a:p>
            <a:pPr>
              <a:lnSpc>
                <a:spcPct val="114000"/>
              </a:lnSpc>
            </a:pPr>
            <a:r>
              <a:rPr lang="ru-RU" b="1" i="1" dirty="0" smtClean="0"/>
              <a:t>Зеленые линии с листьями:</a:t>
            </a:r>
          </a:p>
          <a:p>
            <a:pPr>
              <a:lnSpc>
                <a:spcPct val="114000"/>
              </a:lnSpc>
            </a:pPr>
            <a:r>
              <a:rPr lang="en-US" i="1" dirty="0">
                <a:hlinkClick r:id="rId5"/>
              </a:rPr>
              <a:t>https://</a:t>
            </a:r>
            <a:r>
              <a:rPr lang="en-US" i="1" dirty="0" smtClean="0">
                <a:hlinkClick r:id="rId5"/>
              </a:rPr>
              <a:t>img09.rl0.ru/9060207c66c7297a092240a50b69a674/c6241x3707/s43.radikal.ru/i099/1306/7f/1863f3e653ec.png</a:t>
            </a:r>
            <a:r>
              <a:rPr lang="ru-RU" i="1" dirty="0" smtClean="0"/>
              <a:t>  </a:t>
            </a:r>
          </a:p>
          <a:p>
            <a:pPr>
              <a:lnSpc>
                <a:spcPct val="114000"/>
              </a:lnSpc>
            </a:pPr>
            <a:r>
              <a:rPr lang="ru-RU" b="1" i="1" dirty="0" smtClean="0"/>
              <a:t>Зелень:</a:t>
            </a:r>
          </a:p>
          <a:p>
            <a:pPr>
              <a:lnSpc>
                <a:spcPct val="114000"/>
              </a:lnSpc>
            </a:pPr>
            <a:r>
              <a:rPr lang="en-US" i="1" dirty="0">
                <a:hlinkClick r:id="rId6"/>
              </a:rPr>
              <a:t>https://</a:t>
            </a:r>
            <a:r>
              <a:rPr lang="en-US" i="1" dirty="0" smtClean="0">
                <a:hlinkClick r:id="rId6"/>
              </a:rPr>
              <a:t>img-fotki.yandex.ru/get/9805/37366204.57d/0_124e90_51082d6d_orig</a:t>
            </a:r>
            <a:endParaRPr lang="ru-RU" i="1" dirty="0" smtClean="0"/>
          </a:p>
          <a:p>
            <a:pPr>
              <a:lnSpc>
                <a:spcPct val="114000"/>
              </a:lnSpc>
            </a:pPr>
            <a:r>
              <a:rPr lang="ru-RU" b="1" i="1" dirty="0" smtClean="0"/>
              <a:t>Божья коровка:</a:t>
            </a:r>
          </a:p>
          <a:p>
            <a:pPr>
              <a:lnSpc>
                <a:spcPct val="114000"/>
              </a:lnSpc>
            </a:pPr>
            <a:r>
              <a:rPr lang="en-US" i="1" dirty="0">
                <a:hlinkClick r:id="rId7"/>
              </a:rPr>
              <a:t>http://</a:t>
            </a:r>
            <a:r>
              <a:rPr lang="en-US" i="1" dirty="0" smtClean="0">
                <a:hlinkClick r:id="rId7"/>
              </a:rPr>
              <a:t>img0.liveinternet.ru/images/attach/c/3/83/444/83444166_large_0_540ab_1092d7c6_L.png</a:t>
            </a:r>
            <a:r>
              <a:rPr lang="ru-RU" i="1" dirty="0" smtClean="0"/>
              <a:t>  </a:t>
            </a:r>
          </a:p>
          <a:p>
            <a:pPr>
              <a:lnSpc>
                <a:spcPct val="114000"/>
              </a:lnSpc>
            </a:pPr>
            <a:endParaRPr lang="ru-RU" i="1" dirty="0" smtClean="0"/>
          </a:p>
          <a:p>
            <a:pPr>
              <a:lnSpc>
                <a:spcPct val="114000"/>
              </a:lnSpc>
            </a:pPr>
            <a:r>
              <a:rPr lang="ru-RU" sz="2000" b="1" i="1" dirty="0" smtClean="0"/>
              <a:t>Рамочка с листьями сделана в программе </a:t>
            </a:r>
            <a:r>
              <a:rPr lang="en-US" sz="2000" b="1" i="1" dirty="0"/>
              <a:t>Adobe </a:t>
            </a:r>
            <a:r>
              <a:rPr lang="en-US" sz="2000" b="1" i="1" dirty="0" smtClean="0"/>
              <a:t>Photoshop</a:t>
            </a:r>
            <a:r>
              <a:rPr lang="ru-RU" sz="2000" b="1" i="1" dirty="0" smtClean="0"/>
              <a:t>.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395536" y="404664"/>
            <a:ext cx="8342521" cy="57606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Интернет - ресурсы</a:t>
            </a:r>
            <a:endParaRPr lang="ru-RU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ilda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834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Экологическая комната</a:t>
            </a:r>
            <a:endParaRPr lang="ru-RU" dirty="0"/>
          </a:p>
        </p:txBody>
      </p:sp>
      <p:pic>
        <p:nvPicPr>
          <p:cNvPr id="22530" name="Picture 2" descr="http://mdoy.ru/upload/dou/173/DSCN35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14422"/>
            <a:ext cx="8429684" cy="5286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725470"/>
          </a:xfrm>
        </p:spPr>
        <p:txBody>
          <a:bodyPr>
            <a:normAutofit fontScale="90000"/>
          </a:bodyPr>
          <a:lstStyle/>
          <a:p>
            <a:pPr lvl="0"/>
            <a:r>
              <a:rPr lang="ru-RU" i="1" dirty="0" smtClean="0"/>
              <a:t>Зона обучения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4578" name="Picture 2" descr="http://img1.liveinternet.ru/images/attach/c/0/32/517/32517315_DSC_25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928670"/>
            <a:ext cx="8358246" cy="56067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i="1" dirty="0" smtClean="0"/>
              <a:t>Зона коллекций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5602" name="Picture 2" descr="http://dsov8usinsc.ucoz.ru/_si/0/563397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785794"/>
            <a:ext cx="8286808" cy="58400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i="1" dirty="0" smtClean="0"/>
              <a:t>Зона игры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6626" name="Picture 2" descr="https://tapoc.trbo.yandex.net/tapoc_secure_proxy/c48ff8c6b1d67d18ea9b5054e2cb8653?url=http%3A%2F%2Fwww.maam.ru%2Fupload%2Fblogs%2F2671905e1d2e5edb1be0c7b966543696.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857232"/>
            <a:ext cx="8215370" cy="56111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9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4C22"/>
      </a:hlink>
      <a:folHlink>
        <a:srgbClr val="C3D69B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1229</TotalTime>
  <Words>328</Words>
  <Application>Microsoft Office PowerPoint</Application>
  <PresentationFormat>Экран (4:3)</PresentationFormat>
  <Paragraphs>82</Paragraphs>
  <Slides>57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3" baseType="lpstr">
      <vt:lpstr>Arial</vt:lpstr>
      <vt:lpstr>Matilda</vt:lpstr>
      <vt:lpstr>Times New Roman</vt:lpstr>
      <vt:lpstr>Calibri</vt:lpstr>
      <vt:lpstr>Wingdings</vt:lpstr>
      <vt:lpstr>Тема Office</vt:lpstr>
      <vt:lpstr>Слайд 1</vt:lpstr>
      <vt:lpstr>Слайд 2</vt:lpstr>
      <vt:lpstr>Слайд 3</vt:lpstr>
      <vt:lpstr>Слайд 4</vt:lpstr>
      <vt:lpstr>Условия для создания экологической среды в ДОУ </vt:lpstr>
      <vt:lpstr>Экологическая комната</vt:lpstr>
      <vt:lpstr>Зона обучения </vt:lpstr>
      <vt:lpstr>Зона коллекций </vt:lpstr>
      <vt:lpstr>Зона игры </vt:lpstr>
      <vt:lpstr>Зона библиотеки </vt:lpstr>
      <vt:lpstr>Зона релаксации </vt:lpstr>
      <vt:lpstr>Лаборатория</vt:lpstr>
      <vt:lpstr>Мини-лаборатория в группе</vt:lpstr>
      <vt:lpstr>Лаборатория на участке</vt:lpstr>
      <vt:lpstr>Живой уголок </vt:lpstr>
      <vt:lpstr>Зимний сад</vt:lpstr>
      <vt:lpstr>Мини–музей природы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Фитобар</vt:lpstr>
      <vt:lpstr>Огород, сад</vt:lpstr>
      <vt:lpstr>Огород на территории детского сада</vt:lpstr>
      <vt:lpstr>Мини-огороды на окнах</vt:lpstr>
      <vt:lpstr>Огороды в теплицах, парниках</vt:lpstr>
      <vt:lpstr>Типы огородов </vt:lpstr>
      <vt:lpstr>Клумба</vt:lpstr>
      <vt:lpstr>Альпийская горка</vt:lpstr>
      <vt:lpstr>Клумбы-часы</vt:lpstr>
      <vt:lpstr>Водоёмы</vt:lpstr>
      <vt:lpstr>Слайд 35</vt:lpstr>
      <vt:lpstr>Газон</vt:lpstr>
      <vt:lpstr>Сенсорный сад</vt:lpstr>
      <vt:lpstr>Убежища, кормушки, домики для животных</vt:lpstr>
      <vt:lpstr>Метеостанция</vt:lpstr>
      <vt:lpstr>Экологическая тропинка</vt:lpstr>
      <vt:lpstr>Слайд 41</vt:lpstr>
      <vt:lpstr>Слайд 42</vt:lpstr>
      <vt:lpstr>Виды экологических тропинок</vt:lpstr>
      <vt:lpstr>Экологизация РППС группы</vt:lpstr>
      <vt:lpstr>Слайд 45</vt:lpstr>
      <vt:lpstr>Барометр</vt:lpstr>
      <vt:lpstr>Дождеметр</vt:lpstr>
      <vt:lpstr>Слайд 48</vt:lpstr>
      <vt:lpstr>Осадкометр</vt:lpstr>
      <vt:lpstr>Снегометр </vt:lpstr>
      <vt:lpstr>Ветровой рукав</vt:lpstr>
      <vt:lpstr>Флюгер</vt:lpstr>
      <vt:lpstr>Солнечные часы </vt:lpstr>
      <vt:lpstr>Слайд 54</vt:lpstr>
      <vt:lpstr>Рамка-определитель типов облаков</vt:lpstr>
      <vt:lpstr>Спасибо за внимание!</vt:lpstr>
      <vt:lpstr>Интернет - ресурсы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Бухгалтерия</cp:lastModifiedBy>
  <cp:revision>110</cp:revision>
  <dcterms:created xsi:type="dcterms:W3CDTF">2013-08-23T08:38:35Z</dcterms:created>
  <dcterms:modified xsi:type="dcterms:W3CDTF">2017-11-15T09:16:39Z</dcterms:modified>
</cp:coreProperties>
</file>