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2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9" r:id="rId16"/>
    <p:sldId id="276" r:id="rId17"/>
    <p:sldId id="277" r:id="rId18"/>
    <p:sldId id="274" r:id="rId19"/>
    <p:sldId id="275" r:id="rId20"/>
    <p:sldId id="271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9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80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10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50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96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98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8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598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28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16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65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778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4702-9D23-4483-B29B-BDF3CC6FC92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CBAB-8948-4A89-8892-C05910B1E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48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14317"/>
            <a:ext cx="9144000" cy="6872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9" y="500043"/>
            <a:ext cx="9144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Развивающая предметно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– пространственная 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 среда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в соответствии ФГОС </a:t>
            </a:r>
          </a:p>
        </p:txBody>
      </p:sp>
    </p:spTree>
    <p:extLst>
      <p:ext uri="{BB962C8B-B14F-4D97-AF65-F5344CB8AC3E}">
        <p14:creationId xmlns="" xmlns:p14="http://schemas.microsoft.com/office/powerpoint/2010/main" val="378717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 Вариативность среды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предполагает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dirty="0"/>
              <a:t> </a:t>
            </a:r>
            <a:r>
              <a:rPr lang="ru-RU" sz="3200" dirty="0"/>
              <a:t>наличие в Организации (группе) </a:t>
            </a:r>
            <a:r>
              <a:rPr lang="ru-RU" sz="3200" b="1" dirty="0"/>
              <a:t>различных пространств</a:t>
            </a:r>
            <a:r>
              <a:rPr lang="ru-RU" sz="3200" dirty="0"/>
              <a:t> (для игры, конструирования, уединения и пр.), а также </a:t>
            </a:r>
            <a:r>
              <a:rPr lang="ru-RU" sz="3200" b="1" dirty="0"/>
              <a:t>разнообразных материалов, игр, игрушек и оборудования, обеспечивающих свободный выбор детей;</a:t>
            </a:r>
          </a:p>
          <a:p>
            <a:pPr algn="just">
              <a:lnSpc>
                <a:spcPct val="90000"/>
              </a:lnSpc>
            </a:pPr>
            <a:r>
              <a:rPr lang="ru-RU" sz="3200" dirty="0"/>
              <a:t> периодическую </a:t>
            </a:r>
            <a:r>
              <a:rPr lang="ru-RU" sz="3200" b="1" dirty="0"/>
              <a:t>сменяемость игрового материала, появление новых предметов, стимулирующих</a:t>
            </a:r>
            <a:r>
              <a:rPr lang="ru-RU" sz="3200" dirty="0"/>
              <a:t> </a:t>
            </a:r>
            <a:r>
              <a:rPr lang="ru-RU" sz="3200" b="1" dirty="0"/>
              <a:t>игровую, двигательную</a:t>
            </a:r>
            <a:r>
              <a:rPr lang="ru-RU" sz="3200" dirty="0"/>
              <a:t>, познавательную и исследовательскую активность детей.</a:t>
            </a:r>
          </a:p>
        </p:txBody>
      </p:sp>
      <p:pic>
        <p:nvPicPr>
          <p:cNvPr id="4" name="Picture 4" descr="Дусима 430610_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1175" y="0"/>
            <a:ext cx="2790825" cy="185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8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0"/>
            <a:ext cx="1570037" cy="173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42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 Доступность среды предполагает:</a:t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6848475" cy="4114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dirty="0"/>
              <a:t> </a:t>
            </a:r>
            <a:r>
              <a:rPr lang="ru-RU" b="1" dirty="0"/>
              <a:t>доступность </a:t>
            </a:r>
            <a:r>
              <a:rPr lang="ru-RU" dirty="0"/>
              <a:t>для воспитанников, в том числе детей с ОВЗ и детей-инвалидов, всех </a:t>
            </a:r>
            <a:r>
              <a:rPr lang="ru-RU" b="1" dirty="0"/>
              <a:t>помещений</a:t>
            </a:r>
            <a:r>
              <a:rPr lang="ru-RU" dirty="0"/>
              <a:t> Организации, где осуществляется образовательный процесс</a:t>
            </a:r>
            <a:r>
              <a:rPr lang="ru-RU" dirty="0" smtClean="0"/>
              <a:t>;</a:t>
            </a:r>
          </a:p>
          <a:p>
            <a:pPr algn="just">
              <a:lnSpc>
                <a:spcPct val="80000"/>
              </a:lnSpc>
            </a:pPr>
            <a:endParaRPr lang="ru-RU" dirty="0"/>
          </a:p>
          <a:p>
            <a:pPr algn="just">
              <a:lnSpc>
                <a:spcPct val="80000"/>
              </a:lnSpc>
            </a:pPr>
            <a:r>
              <a:rPr lang="ru-RU" dirty="0"/>
              <a:t> свободный </a:t>
            </a:r>
            <a:r>
              <a:rPr lang="ru-RU" b="1" dirty="0"/>
              <a:t>доступ </a:t>
            </a:r>
            <a:r>
              <a:rPr lang="ru-RU" dirty="0"/>
              <a:t>воспитанников, в том числе детей с ОВЗ и детей-инвалидов, посещающих Организацию (группу), </a:t>
            </a:r>
            <a:r>
              <a:rPr lang="ru-RU" b="1" dirty="0"/>
              <a:t>к играм, игрушкам, материалам, пособиям, обеспечивающим все основные виды детской активности</a:t>
            </a:r>
            <a:r>
              <a:rPr lang="ru-RU" b="1" dirty="0" smtClean="0"/>
              <a:t>;</a:t>
            </a:r>
          </a:p>
          <a:p>
            <a:pPr algn="just">
              <a:lnSpc>
                <a:spcPct val="80000"/>
              </a:lnSpc>
            </a:pPr>
            <a:endParaRPr lang="ru-RU" b="1" dirty="0"/>
          </a:p>
          <a:p>
            <a:pPr algn="just">
              <a:lnSpc>
                <a:spcPct val="80000"/>
              </a:lnSpc>
            </a:pPr>
            <a:r>
              <a:rPr lang="ru-RU" dirty="0"/>
              <a:t> </a:t>
            </a:r>
            <a:r>
              <a:rPr lang="ru-RU" b="1" dirty="0"/>
              <a:t>исправность и сохранность</a:t>
            </a:r>
            <a:r>
              <a:rPr lang="ru-RU" dirty="0"/>
              <a:t> материалов и оборудования.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7111" y="2700339"/>
            <a:ext cx="3877226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28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9257"/>
            <a:ext cx="10515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 Безопасность предметно-пространственной среды предполагает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057" y="2728686"/>
            <a:ext cx="9913257" cy="2264228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соответствие всех её элементов требованиям по обеспечению надёжности и безопасности их использования.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62717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864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Предметное содержание</a:t>
            </a:r>
            <a:r>
              <a:rPr lang="ru-RU" sz="3600" b="1" i="1" dirty="0" smtClean="0">
                <a:latin typeface="+mn-lt"/>
              </a:rPr>
              <a:t/>
            </a:r>
            <a:br>
              <a:rPr lang="ru-RU" sz="3600" b="1" i="1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Наполняя пространство игрушками, оборудованием и другими игровыми материалами необходимо помнить о том,</a:t>
            </a:r>
            <a:r>
              <a:rPr lang="ru-RU" sz="3600" u="sng" dirty="0" smtClean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>что все предметы должны быть известны детям, соответствовать их индивидуальным особенностям (возрастным и </a:t>
            </a:r>
            <a:r>
              <a:rPr lang="ru-RU" sz="3600" dirty="0" err="1" smtClean="0">
                <a:latin typeface="+mn-lt"/>
              </a:rPr>
              <a:t>гендерным</a:t>
            </a:r>
            <a:r>
              <a:rPr lang="ru-RU" sz="3600" dirty="0" smtClean="0">
                <a:latin typeface="+mn-lt"/>
              </a:rPr>
              <a:t>) для осуществления полноценной самостоятельной и совместной со сверстниками деятельности. В РППС должны быть включены также предметы для совместной деятельности ребенка со взрослым (педагогом)....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45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0088" y="0"/>
            <a:ext cx="103012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Элементы РППС (игрушки, оборудование и другие материалы) не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должны</a:t>
            </a:r>
            <a:r>
              <a:rPr lang="ru-RU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провоцировать </a:t>
            </a:r>
            <a:r>
              <a:rPr lang="ru-RU" sz="2800" dirty="0" smtClean="0"/>
              <a:t>ребенка на агрессивные действия;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/>
              <a:t>вызывать у него проявление жестокости по отношению к </a:t>
            </a:r>
            <a:r>
              <a:rPr lang="ru-RU" sz="2800" dirty="0" smtClean="0"/>
              <a:t>персонажам игры</a:t>
            </a:r>
            <a:r>
              <a:rPr lang="ru-RU" sz="2800" dirty="0" smtClean="0"/>
              <a:t>, в роли которых могут выступать играющие </a:t>
            </a:r>
            <a:r>
              <a:rPr lang="ru-RU" sz="2800" dirty="0" err="1" smtClean="0"/>
              <a:t>партнѐры</a:t>
            </a:r>
            <a:r>
              <a:rPr lang="ru-RU" sz="2800" dirty="0" smtClean="0"/>
              <a:t>(сверстники</a:t>
            </a:r>
            <a:r>
              <a:rPr lang="ru-RU" sz="2800" dirty="0" smtClean="0"/>
              <a:t>, взрослые);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/>
              <a:t>провоцировать игровые сюжеты, связанные с безнравственностью </a:t>
            </a:r>
            <a:r>
              <a:rPr lang="ru-RU" sz="2800" dirty="0" smtClean="0"/>
              <a:t>и насилием;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вызывать у </a:t>
            </a:r>
            <a:r>
              <a:rPr lang="ru-RU" sz="2800" dirty="0" err="1" smtClean="0"/>
              <a:t>ребѐнка </a:t>
            </a:r>
            <a:r>
              <a:rPr lang="ru-RU" sz="2800" dirty="0" smtClean="0"/>
              <a:t>нездоровый интерес к сексуальным </a:t>
            </a:r>
            <a:r>
              <a:rPr lang="ru-RU" sz="2800" dirty="0" smtClean="0"/>
              <a:t>проблемам, выходящим </a:t>
            </a:r>
            <a:r>
              <a:rPr lang="ru-RU" sz="2800" dirty="0" smtClean="0"/>
              <a:t>за рамки его возрастной компетенции;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провоцировать </a:t>
            </a:r>
            <a:r>
              <a:rPr lang="ru-RU" sz="2800" dirty="0" err="1" smtClean="0"/>
              <a:t>ребѐнка </a:t>
            </a:r>
            <a:r>
              <a:rPr lang="ru-RU" sz="2800" dirty="0" smtClean="0"/>
              <a:t>на пренебрежительное или негативное</a:t>
            </a:r>
          </a:p>
          <a:p>
            <a:r>
              <a:rPr lang="ru-RU" sz="2800" dirty="0" smtClean="0"/>
              <a:t>отношение к расовым особенностям и физическим недостаткам</a:t>
            </a:r>
          </a:p>
          <a:p>
            <a:r>
              <a:rPr lang="ru-RU" sz="2800" dirty="0" smtClean="0"/>
              <a:t>других людей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78363"/>
          </a:xfrm>
        </p:spPr>
        <p:txBody>
          <a:bodyPr>
            <a:normAutofit/>
          </a:bodyPr>
          <a:lstStyle/>
          <a:p>
            <a:r>
              <a:rPr lang="ru-RU" sz="2700" dirty="0" err="1" smtClean="0">
                <a:latin typeface="+mn-lt"/>
              </a:rPr>
              <a:t>Полифункциональность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Применение </a:t>
            </a:r>
            <a:r>
              <a:rPr lang="ru-RU" sz="2800" dirty="0" smtClean="0">
                <a:latin typeface="+mn-lt"/>
              </a:rPr>
              <a:t>элементов РППС в совместной </a:t>
            </a:r>
            <a:r>
              <a:rPr lang="ru-RU" sz="2800" dirty="0" smtClean="0">
                <a:latin typeface="+mn-lt"/>
              </a:rPr>
              <a:t>деятельности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Дидактическая </a:t>
            </a:r>
            <a:r>
              <a:rPr lang="ru-RU" sz="2800" dirty="0" smtClean="0">
                <a:latin typeface="+mn-lt"/>
              </a:rPr>
              <a:t>ценность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Э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стетическая</a:t>
            </a:r>
            <a:r>
              <a:rPr lang="ru-RU" sz="2800" dirty="0" smtClean="0">
                <a:latin typeface="+mn-lt"/>
              </a:rPr>
              <a:t> ценность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Помимо соответствия критериям, установленным ФГОС ДО, все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элементы РППС должны иметь все необходимые сертификационные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документы: Сертификат соответствия и Гигиенический </a:t>
            </a:r>
            <a:r>
              <a:rPr lang="ru-RU" sz="2800" dirty="0" smtClean="0">
                <a:latin typeface="+mn-lt"/>
              </a:rPr>
              <a:t>сертификат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75" y="751344"/>
            <a:ext cx="99583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Число </a:t>
            </a:r>
            <a:r>
              <a:rPr lang="ru-RU" sz="3200" i="1" dirty="0" smtClean="0">
                <a:solidFill>
                  <a:srgbClr val="FF0000"/>
                </a:solidFill>
              </a:rPr>
              <a:t>заданий</a:t>
            </a:r>
            <a:r>
              <a:rPr lang="ru-RU" sz="3200" i="1" dirty="0" smtClean="0"/>
              <a:t>, которые могут быть сформулированы перед </a:t>
            </a:r>
            <a:r>
              <a:rPr lang="ru-RU" sz="3200" i="1" dirty="0" err="1" smtClean="0"/>
              <a:t>ребѐнком </a:t>
            </a:r>
            <a:r>
              <a:rPr lang="ru-RU" sz="3200" i="1" dirty="0" smtClean="0"/>
              <a:t>с</a:t>
            </a:r>
          </a:p>
          <a:p>
            <a:r>
              <a:rPr lang="ru-RU" sz="3200" dirty="0" smtClean="0"/>
              <a:t>использованием элементов РППС. Чем больше таких заданий, тем выше</a:t>
            </a:r>
          </a:p>
          <a:p>
            <a:r>
              <a:rPr lang="ru-RU" sz="3200" dirty="0" smtClean="0"/>
              <a:t>развивающий потенциал.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Число ступеней сложности</a:t>
            </a:r>
            <a:r>
              <a:rPr lang="ru-RU" sz="3200" i="1" dirty="0" smtClean="0"/>
              <a:t>, которые могут быть сформированы на</a:t>
            </a:r>
          </a:p>
          <a:p>
            <a:r>
              <a:rPr lang="ru-RU" sz="3200" dirty="0" smtClean="0"/>
              <a:t>основе образовательных заданий и «высота» этих ступеней. Чем больше</a:t>
            </a:r>
          </a:p>
          <a:p>
            <a:r>
              <a:rPr lang="ru-RU" sz="3200" dirty="0" smtClean="0"/>
              <a:t>ступеней сложности, чем равномернее их «высота», тем выше развивающий</a:t>
            </a:r>
          </a:p>
          <a:p>
            <a:r>
              <a:rPr lang="ru-RU" sz="3200" dirty="0" smtClean="0"/>
              <a:t>потенциал элементов РППС.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888" y="842962"/>
            <a:ext cx="83010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ru-RU" sz="3200" i="1" dirty="0" err="1" smtClean="0">
                <a:solidFill>
                  <a:srgbClr val="FF0000"/>
                </a:solidFill>
              </a:rPr>
              <a:t>Автодидактичность</a:t>
            </a:r>
            <a:r>
              <a:rPr lang="ru-RU" sz="3200" i="1" dirty="0" smtClean="0">
                <a:solidFill>
                  <a:srgbClr val="FF0000"/>
                </a:solidFill>
              </a:rPr>
              <a:t>» </a:t>
            </a:r>
            <a:r>
              <a:rPr lang="ru-RU" sz="3200" b="1" i="1" dirty="0" smtClean="0"/>
              <a:t>- структурное свойство игрового средства,</a:t>
            </a:r>
          </a:p>
          <a:p>
            <a:r>
              <a:rPr lang="ru-RU" sz="3200" dirty="0" smtClean="0"/>
              <a:t>которое «указывает» </a:t>
            </a:r>
            <a:r>
              <a:rPr lang="ru-RU" sz="3200" dirty="0" err="1" smtClean="0"/>
              <a:t>ребѐнку </a:t>
            </a:r>
            <a:r>
              <a:rPr lang="ru-RU" sz="3200" dirty="0" smtClean="0"/>
              <a:t>на его ошибки, сделанные при </a:t>
            </a:r>
            <a:r>
              <a:rPr lang="ru-RU" sz="3200" dirty="0" smtClean="0"/>
              <a:t>выполнении того </a:t>
            </a:r>
            <a:r>
              <a:rPr lang="ru-RU" sz="3200" dirty="0" smtClean="0"/>
              <a:t>или иного игрового задания. Чем больше заданий с </a:t>
            </a:r>
            <a:r>
              <a:rPr lang="ru-RU" sz="3200" dirty="0" smtClean="0"/>
              <a:t>такими«указаниями</a:t>
            </a:r>
            <a:r>
              <a:rPr lang="ru-RU" sz="3200" dirty="0" smtClean="0"/>
              <a:t>», тем выше развивающий потенциал элементов РППС.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5975" y="3533775"/>
            <a:ext cx="2095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4225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i="1" dirty="0" smtClean="0">
                <a:latin typeface="+mn-lt"/>
              </a:rPr>
              <a:t>Объективные показатели</a:t>
            </a:r>
            <a:r>
              <a:rPr lang="ru-RU" sz="2700" b="1" dirty="0" smtClean="0">
                <a:latin typeface="+mn-lt"/>
              </a:rPr>
              <a:t> негативного влияния: 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1)сенсорная </a:t>
            </a:r>
            <a:r>
              <a:rPr lang="ru-RU" sz="2700" dirty="0" smtClean="0">
                <a:latin typeface="+mn-lt"/>
              </a:rPr>
              <a:t>агрессия (цвет, свет, мерцание, звук, тактильные ощущения и др.);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2)провокация </a:t>
            </a:r>
            <a:r>
              <a:rPr lang="ru-RU" sz="2700" dirty="0" smtClean="0">
                <a:latin typeface="+mn-lt"/>
              </a:rPr>
              <a:t>к совершению аморальных и безнравственных поступков и формированию негативных установок личности</a:t>
            </a:r>
            <a:r>
              <a:rPr lang="ru-RU" sz="2700" dirty="0" smtClean="0">
                <a:latin typeface="+mn-lt"/>
              </a:rPr>
              <a:t>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3)чрезмерное </a:t>
            </a:r>
            <a:r>
              <a:rPr lang="ru-RU" sz="2700" dirty="0" smtClean="0">
                <a:latin typeface="+mn-lt"/>
              </a:rPr>
              <a:t>развитие определенных сторон личности и чувств за счет общего развития (чувство превосходства над другими, зависть, жадность и пр.);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4)формирование </a:t>
            </a:r>
            <a:r>
              <a:rPr lang="ru-RU" sz="2700" dirty="0" smtClean="0">
                <a:latin typeface="+mn-lt"/>
              </a:rPr>
              <a:t>преждевременных потребностей ребенка, в том числе сексуальных;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5)снижение </a:t>
            </a:r>
            <a:r>
              <a:rPr lang="ru-RU" sz="2700" dirty="0" smtClean="0">
                <a:latin typeface="+mn-lt"/>
              </a:rPr>
              <a:t>активности ребенка, культивирование его несамостоятельности (</a:t>
            </a:r>
            <a:r>
              <a:rPr lang="ru-RU" sz="2700" dirty="0" err="1" smtClean="0">
                <a:latin typeface="+mn-lt"/>
              </a:rPr>
              <a:t>гиперзаданность</a:t>
            </a:r>
            <a:r>
              <a:rPr lang="ru-RU" sz="2700" dirty="0" smtClean="0">
                <a:latin typeface="+mn-lt"/>
              </a:rPr>
              <a:t> игрушки,</a:t>
            </a:r>
            <a:r>
              <a:rPr lang="ru-RU" sz="2700" u="sng" dirty="0" smtClean="0">
                <a:latin typeface="+mn-lt"/>
              </a:rPr>
              <a:t> </a:t>
            </a:r>
            <a:r>
              <a:rPr lang="ru-RU" sz="2700" dirty="0" smtClean="0">
                <a:latin typeface="+mn-lt"/>
              </a:rPr>
              <a:t>программа на потребление и пр.); 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6)тщеславие </a:t>
            </a:r>
            <a:r>
              <a:rPr lang="ru-RU" sz="2700" dirty="0" smtClean="0">
                <a:latin typeface="+mn-lt"/>
              </a:rPr>
              <a:t>от «имения» игрушки вместо «умения»: придумать различные способы игры с ней,</a:t>
            </a:r>
            <a:r>
              <a:rPr lang="ru-RU" sz="2700" u="sng" dirty="0" smtClean="0">
                <a:latin typeface="+mn-lt"/>
              </a:rPr>
              <a:t> </a:t>
            </a:r>
            <a:r>
              <a:rPr lang="ru-RU" sz="2700" dirty="0" smtClean="0">
                <a:latin typeface="+mn-lt"/>
              </a:rPr>
              <a:t>сделать игрушку своими руками и пр.;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7)культивирование </a:t>
            </a:r>
            <a:r>
              <a:rPr lang="ru-RU" sz="2700" dirty="0" smtClean="0">
                <a:latin typeface="+mn-lt"/>
              </a:rPr>
              <a:t>индивидуализма вместо развития </a:t>
            </a:r>
            <a:r>
              <a:rPr lang="ru-RU" sz="2700" dirty="0" err="1" smtClean="0">
                <a:latin typeface="+mn-lt"/>
              </a:rPr>
              <a:t>социальности</a:t>
            </a:r>
            <a:r>
              <a:rPr lang="ru-RU" sz="2700" dirty="0" smtClean="0">
                <a:latin typeface="+mn-lt"/>
              </a:rPr>
              <a:t>, соборности, включенности в социум.</a:t>
            </a:r>
            <a:br>
              <a:rPr lang="ru-RU" sz="2700" dirty="0" smtClean="0">
                <a:latin typeface="+mn-lt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8525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+mn-lt"/>
              </a:rPr>
              <a:t>Общие принципы отбора игровой продукции для детей-дошкольников</a:t>
            </a:r>
            <a:r>
              <a:rPr lang="ru-RU" sz="3200" i="1" dirty="0" smtClean="0">
                <a:latin typeface="+mn-lt"/>
              </a:rPr>
              <a:t>.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Принцип безопасности (отсутствия рисков) игровой продукции для ребенка</a:t>
            </a:r>
            <a:r>
              <a:rPr lang="ru-RU" sz="3200" dirty="0" smtClean="0">
                <a:latin typeface="+mn-lt"/>
              </a:rPr>
              <a:t>: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</a:t>
            </a:r>
            <a:r>
              <a:rPr lang="ru-RU" sz="3200" i="1" dirty="0" smtClean="0">
                <a:latin typeface="+mn-lt"/>
              </a:rPr>
              <a:t>физические </a:t>
            </a:r>
            <a:r>
              <a:rPr lang="ru-RU" sz="3200" i="1" dirty="0" smtClean="0">
                <a:latin typeface="+mn-lt"/>
              </a:rPr>
              <a:t>риски</a:t>
            </a:r>
            <a:r>
              <a:rPr lang="ru-RU" sz="3200" dirty="0" smtClean="0">
                <a:latin typeface="+mn-lt"/>
              </a:rPr>
              <a:t>,</a:t>
            </a:r>
            <a:br>
              <a:rPr lang="ru-RU" sz="3200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психологические риски</a:t>
            </a:r>
            <a:r>
              <a:rPr lang="ru-RU" sz="3200" dirty="0" smtClean="0">
                <a:latin typeface="+mn-lt"/>
              </a:rPr>
              <a:t>,</a:t>
            </a:r>
            <a:br>
              <a:rPr lang="ru-RU" sz="3200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нравственные риски</a:t>
            </a:r>
            <a:r>
              <a:rPr lang="ru-RU" sz="3200" dirty="0" smtClean="0">
                <a:latin typeface="+mn-lt"/>
              </a:rPr>
              <a:t>.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 Принцип развития, с учетом зоны ближайшего развития (ЗБР) ребенка.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Принцип соответствия </a:t>
            </a:r>
            <a:br>
              <a:rPr lang="ru-RU" sz="3200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возрастным (половозрастным) особенностям ребенка,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 индивидуальным особенностям,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специальным особенностям ребенка…</a:t>
            </a:r>
            <a:br>
              <a:rPr lang="ru-RU" sz="3200" i="1" dirty="0" smtClean="0">
                <a:latin typeface="+mn-lt"/>
              </a:rPr>
            </a:br>
            <a:endParaRPr lang="ru-RU" sz="3200" i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8971" y="1484313"/>
            <a:ext cx="1090022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/>
              <a:t>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окружающей ребёнка конкретного мира….</a:t>
            </a:r>
          </a:p>
          <a:p>
            <a:pPr algn="just">
              <a:defRPr/>
            </a:pPr>
            <a:r>
              <a:rPr lang="ru-RU" sz="2800" dirty="0" smtClean="0"/>
              <a:t>Тот, кому удастся создать такую обстановку, облегчит свой труд в высшей степени.</a:t>
            </a:r>
          </a:p>
          <a:p>
            <a:pPr algn="just">
              <a:defRPr/>
            </a:pPr>
            <a:r>
              <a:rPr lang="ru-RU" sz="2800" dirty="0" smtClean="0"/>
              <a:t>Среди неё ребёнок будет жить – развиваться собственно самодовлеющей жизнью, его духовный рост будет совершенствоваться из самого себя, от природы….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                                                                Е</a:t>
            </a:r>
            <a:r>
              <a:rPr lang="ru-RU" sz="2800" dirty="0"/>
              <a:t>. И. Тихеева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5788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801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    ЗА ВНИМАНИЕ</a:t>
            </a:r>
            <a:endParaRPr lang="ru-RU" sz="8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07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2136338"/>
            <a:ext cx="10515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i="1" dirty="0" smtClean="0"/>
              <a:t>«…часть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развития…»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1725" y="552748"/>
            <a:ext cx="81867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Развивающая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предметно-пространственная среда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61257"/>
            <a:ext cx="10515600" cy="100148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Требования к развивающей предметно-пространственной среде в соответствии ФГОС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285" y="1988457"/>
            <a:ext cx="11466285" cy="4101193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Развивающая предметно-пространственная среда обеспечивает   </a:t>
            </a:r>
            <a:r>
              <a:rPr lang="ru-RU" sz="2800" b="1" dirty="0" smtClean="0">
                <a:solidFill>
                  <a:schemeClr val="tx1"/>
                </a:solidFill>
              </a:rPr>
              <a:t>максимальную реализацию образовательного потенциала пространства</a:t>
            </a:r>
            <a:r>
              <a:rPr lang="ru-RU" sz="2800" dirty="0" smtClean="0">
                <a:solidFill>
                  <a:schemeClr val="tx1"/>
                </a:solidFill>
              </a:rPr>
              <a:t> и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Развивающая предметно-пространственная среда </a:t>
            </a:r>
            <a:r>
              <a:rPr lang="ru-RU" sz="2800" b="1" dirty="0" smtClean="0">
                <a:solidFill>
                  <a:schemeClr val="tx1"/>
                </a:solidFill>
              </a:rPr>
              <a:t>должна обеспечивать возможность </a:t>
            </a:r>
            <a:r>
              <a:rPr lang="ru-RU" sz="2800" dirty="0" smtClean="0">
                <a:solidFill>
                  <a:schemeClr val="tx1"/>
                </a:solidFill>
              </a:rPr>
              <a:t>общения и совместной деятельности детей и взрослых (в том числе детей разного возраста), во всей группе и в малых группах, двигательной активности детей, а также возможности для уединения.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74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5771"/>
            <a:ext cx="10515600" cy="137885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Требования к развивающей предметно-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пространственной среде в соответствии ФГОС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177143"/>
            <a:ext cx="10515600" cy="3912507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3. Развивающая предметно-пространственная среда должна обеспечивать: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Реализацию различных образовательных программ, используемых в образовательной деятельности;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 случае организации инклюзивного образования – необходимые для него условия;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Учёт национально-культурных, климатических условий, в которых осуществляется образовательная деятельность. 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1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64458"/>
            <a:ext cx="10515600" cy="13788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Требования к развивающей предметно-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пространственной среде в соответствии ФГОС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9000" y="2191883"/>
            <a:ext cx="10515600" cy="38834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4. </a:t>
            </a:r>
            <a:r>
              <a:rPr lang="ru-RU" sz="3200" dirty="0" smtClean="0">
                <a:solidFill>
                  <a:srgbClr val="7030A0"/>
                </a:solidFill>
              </a:rPr>
              <a:t>Развивающая предметно-пространственная среда должна быть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одержательно-насыщенной;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трансформируемой;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олифункциональной;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ариативной;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оступной;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безопасной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6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6" y="357187"/>
            <a:ext cx="8858249" cy="1443037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/>
              <a:t> </a:t>
            </a:r>
            <a:r>
              <a:rPr lang="ru-RU" sz="3100" b="1" dirty="0">
                <a:solidFill>
                  <a:srgbClr val="FF0000"/>
                </a:solidFill>
              </a:rPr>
              <a:t>Насыщенность среды должна </a:t>
            </a:r>
            <a:r>
              <a:rPr lang="ru-RU" sz="3100" b="1" dirty="0" smtClean="0">
                <a:solidFill>
                  <a:srgbClr val="FF0000"/>
                </a:solidFill>
              </a:rPr>
              <a:t>соответствовать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>
                <a:solidFill>
                  <a:srgbClr val="FF0000"/>
                </a:solidFill>
              </a:rPr>
              <a:t>возрастным возможностям детей и содержанию Программы.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57" y="1825624"/>
            <a:ext cx="11176000" cy="5032375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Образовательное пространство должно быть оснащено </a:t>
            </a:r>
            <a:r>
              <a:rPr lang="ru-RU" sz="2400" dirty="0" smtClean="0"/>
              <a:t>расходным </a:t>
            </a:r>
            <a:r>
              <a:rPr lang="ru-RU" sz="2400" dirty="0"/>
              <a:t>игровым, спортивным, оздоровительным оборудованием, инвентарём;   </a:t>
            </a:r>
          </a:p>
          <a:p>
            <a:pPr algn="just"/>
            <a:r>
              <a:rPr lang="ru-RU" sz="2400" dirty="0"/>
              <a:t>Организация образовательного пространства и разнообразие материалов, оборудования и инвентаря (в здании и на участке) должны обеспечивать: </a:t>
            </a:r>
            <a:r>
              <a:rPr lang="ru-RU" sz="2400" dirty="0" smtClean="0"/>
              <a:t>игровую, познавательную, исследовательскую и творческую активность, экспериментирование с доступными детям материалами (в том числе с песком и водой);</a:t>
            </a:r>
          </a:p>
          <a:p>
            <a:pPr algn="just"/>
            <a:r>
              <a:rPr lang="ru-RU" sz="2400" dirty="0"/>
              <a:t> двигательную активность, в том числе развитие крупной и мелкой моторики, участие в подвижных играх и соревнованиях;</a:t>
            </a:r>
          </a:p>
          <a:p>
            <a:pPr algn="just"/>
            <a:r>
              <a:rPr lang="ru-RU" sz="2400" dirty="0"/>
              <a:t>Для детей младенческого и раннего возраста образовательное пространство должно предоставлять необходимые и достаточные возможности для движения, предметной и игровой деятельности с разными материалами.</a:t>
            </a:r>
            <a:endParaRPr lang="ru-RU" sz="2000" dirty="0"/>
          </a:p>
        </p:txBody>
      </p:sp>
      <p:pic>
        <p:nvPicPr>
          <p:cNvPr id="4" name="Picture 6" descr="_MG_87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2602" y="0"/>
            <a:ext cx="2614612" cy="174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376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028" y="537029"/>
            <a:ext cx="9140371" cy="947738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 </a:t>
            </a:r>
            <a:r>
              <a:rPr lang="ru-RU" sz="4000" b="1" dirty="0" err="1">
                <a:solidFill>
                  <a:srgbClr val="FF0000"/>
                </a:solidFill>
              </a:rPr>
              <a:t>Трансформируемость</a:t>
            </a:r>
            <a:r>
              <a:rPr lang="ru-RU" sz="4000" b="1" dirty="0">
                <a:solidFill>
                  <a:srgbClr val="FF0000"/>
                </a:solidFill>
              </a:rPr>
              <a:t> пространства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/>
              <a:t>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</a:t>
            </a:r>
          </a:p>
        </p:txBody>
      </p:sp>
      <p:pic>
        <p:nvPicPr>
          <p:cNvPr id="4" name="Picture 9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050" y="4224338"/>
            <a:ext cx="471646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8516"/>
            <a:ext cx="1557338" cy="288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305301"/>
            <a:ext cx="4095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017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7571" y="3215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 </a:t>
            </a:r>
            <a:r>
              <a:rPr lang="ru-RU" sz="3600" b="1" dirty="0" err="1">
                <a:solidFill>
                  <a:srgbClr val="FF0000"/>
                </a:solidFill>
              </a:rPr>
              <a:t>Полифункциональность</a:t>
            </a:r>
            <a:r>
              <a:rPr lang="ru-RU" sz="3600" b="1" dirty="0">
                <a:solidFill>
                  <a:srgbClr val="FF0000"/>
                </a:solidFill>
              </a:rPr>
              <a:t> материалов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предполагает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7" y="2311400"/>
            <a:ext cx="9020175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ru-RU" dirty="0"/>
              <a:t> </a:t>
            </a:r>
            <a:r>
              <a:rPr lang="ru-RU" sz="3200" dirty="0"/>
              <a:t>возможность разнообразного использования </a:t>
            </a:r>
            <a:endParaRPr lang="ru-RU" sz="3200" dirty="0" smtClean="0"/>
          </a:p>
          <a:p>
            <a:pPr algn="just">
              <a:lnSpc>
                <a:spcPct val="90000"/>
              </a:lnSpc>
              <a:buNone/>
            </a:pPr>
            <a:r>
              <a:rPr lang="ru-RU" sz="3200" dirty="0" smtClean="0"/>
              <a:t>различных </a:t>
            </a:r>
            <a:r>
              <a:rPr lang="ru-RU" sz="3200" dirty="0"/>
              <a:t>составляющих предметной среды, например, детской мебели, матов, мягких </a:t>
            </a:r>
            <a:r>
              <a:rPr lang="ru-RU" sz="3200" dirty="0" smtClean="0"/>
              <a:t>модулей, ширм </a:t>
            </a:r>
            <a:r>
              <a:rPr lang="ru-RU" sz="3200" dirty="0"/>
              <a:t>и т.д.;</a:t>
            </a:r>
          </a:p>
          <a:p>
            <a:pPr algn="just">
              <a:lnSpc>
                <a:spcPct val="90000"/>
              </a:lnSpc>
            </a:pPr>
            <a:r>
              <a:rPr lang="ru-RU" sz="3200" dirty="0"/>
              <a:t> наличие в Организации (в группе) полифункциональных (не обладающих жёстко закреплённым способом употребления) предметов, в том числе, природных материалов, пригодных для использования в разных видах детской активности (в том числе в качестве предметов-заместителей в детской игре). </a:t>
            </a:r>
          </a:p>
        </p:txBody>
      </p:sp>
      <p:pic>
        <p:nvPicPr>
          <p:cNvPr id="4" name="Picture 8" descr="70-7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875" y="-239712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748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570</Words>
  <Application>Microsoft Office PowerPoint</Application>
  <PresentationFormat>Произвольный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Требования к развивающей предметно-пространственной среде в соответствии ФГОС</vt:lpstr>
      <vt:lpstr>                              Требования к развивающей предметно- пространственной среде в соответствии ФГОС</vt:lpstr>
      <vt:lpstr>Требования к развивающей предметно- пространственной среде в соответствии ФГОС</vt:lpstr>
      <vt:lpstr> Насыщенность среды должна соответствовать  возрастным возможностям детей и содержанию Программы.</vt:lpstr>
      <vt:lpstr> Трансформируемость пространства</vt:lpstr>
      <vt:lpstr> Полифункциональность материалов  предполагает:  </vt:lpstr>
      <vt:lpstr> Вариативность среды  предполагает:  </vt:lpstr>
      <vt:lpstr> Доступность среды предполагает: </vt:lpstr>
      <vt:lpstr> Безопасность предметно-пространственной среды предполагает</vt:lpstr>
      <vt:lpstr>Предметное содержание Наполняя пространство игрушками, оборудованием и другими игровыми материалами необходимо помнить о том, что все предметы должны быть известны детям, соответствовать их индивидуальным особенностям (возрастным и гендерным) для осуществления полноценной самостоятельной и совместной со сверстниками деятельности. В РППС должны быть включены также предметы для совместной деятельности ребенка со взрослым (педагогом).... </vt:lpstr>
      <vt:lpstr>Слайд 14</vt:lpstr>
      <vt:lpstr>Полифункциональность  Применение элементов РППС в совместной деятельности  Дидактическая ценность  Э стетическая ценность   Помимо соответствия критериям, установленным ФГОС ДО, все элементы РППС должны иметь все необходимые сертификационные документы: Сертификат соответствия и Гигиенический сертификат</vt:lpstr>
      <vt:lpstr>Слайд 16</vt:lpstr>
      <vt:lpstr>Слайд 17</vt:lpstr>
      <vt:lpstr> Объективные показатели негативного влияния:  1)сенсорная агрессия (цвет, свет, мерцание, звук, тактильные ощущения и др.); 2)провокация к совершению аморальных и безнравственных поступков и формированию негативных установок личности; 3)чрезмерное развитие определенных сторон личности и чувств за счет общего развития (чувство превосходства над другими, зависть, жадность и пр.); 4)формирование преждевременных потребностей ребенка, в том числе сексуальных; 5)снижение активности ребенка, культивирование его несамостоятельности (гиперзаданность игрушки, программа на потребление и пр.);  6)тщеславие от «имения» игрушки вместо «умения»: придумать различные способы игры с ней, сделать игрушку своими руками и пр.; 7)культивирование индивидуализма вместо развития социальности, соборности, включенности в социум.  </vt:lpstr>
      <vt:lpstr>Общие принципы отбора игровой продукции для детей-дошкольников. Принцип безопасности (отсутствия рисков) игровой продукции для ребенка:  физические риски, психологические риски, нравственные риски.   Принцип развития, с учетом зоны ближайшего развития (ЗБР) ребенка.  Принцип соответствия  возрастным (половозрастным) особенностям ребенка,  индивидуальным особенностям, специальным особенностям ребенка… </vt:lpstr>
      <vt:lpstr>СПАСИБО    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Новосельский д.сад</dc:creator>
  <cp:lastModifiedBy>педкомната</cp:lastModifiedBy>
  <cp:revision>27</cp:revision>
  <cp:lastPrinted>2014-04-15T04:28:33Z</cp:lastPrinted>
  <dcterms:created xsi:type="dcterms:W3CDTF">2014-04-15T04:24:58Z</dcterms:created>
  <dcterms:modified xsi:type="dcterms:W3CDTF">2015-01-29T09:23:11Z</dcterms:modified>
</cp:coreProperties>
</file>