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1" r:id="rId6"/>
    <p:sldId id="265" r:id="rId7"/>
    <p:sldId id="273" r:id="rId8"/>
    <p:sldId id="266" r:id="rId9"/>
    <p:sldId id="267" r:id="rId10"/>
    <p:sldId id="260" r:id="rId11"/>
    <p:sldId id="262" r:id="rId12"/>
    <p:sldId id="270" r:id="rId13"/>
    <p:sldId id="269" r:id="rId14"/>
    <p:sldId id="275" r:id="rId15"/>
    <p:sldId id="286" r:id="rId16"/>
    <p:sldId id="324" r:id="rId17"/>
    <p:sldId id="276" r:id="rId18"/>
    <p:sldId id="278" r:id="rId19"/>
    <p:sldId id="280" r:id="rId20"/>
    <p:sldId id="281" r:id="rId21"/>
    <p:sldId id="287" r:id="rId22"/>
    <p:sldId id="289" r:id="rId23"/>
    <p:sldId id="291" r:id="rId24"/>
    <p:sldId id="293" r:id="rId25"/>
    <p:sldId id="294" r:id="rId26"/>
    <p:sldId id="322" r:id="rId27"/>
    <p:sldId id="296" r:id="rId28"/>
    <p:sldId id="298" r:id="rId29"/>
    <p:sldId id="300" r:id="rId30"/>
    <p:sldId id="302" r:id="rId31"/>
    <p:sldId id="303" r:id="rId32"/>
    <p:sldId id="304" r:id="rId33"/>
    <p:sldId id="305" r:id="rId34"/>
    <p:sldId id="307" r:id="rId35"/>
    <p:sldId id="315" r:id="rId36"/>
    <p:sldId id="316" r:id="rId37"/>
    <p:sldId id="309" r:id="rId38"/>
    <p:sldId id="318" r:id="rId39"/>
    <p:sldId id="320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796" autoAdjust="0"/>
    <p:restoredTop sz="86322" autoAdjust="0"/>
  </p:normalViewPr>
  <p:slideViewPr>
    <p:cSldViewPr>
      <p:cViewPr varScale="1">
        <p:scale>
          <a:sx n="100" d="100"/>
          <a:sy n="100" d="100"/>
        </p:scale>
        <p:origin x="-19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3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Дошкольное общее</c:v>
                </c:pt>
                <c:pt idx="1">
                  <c:v>Начальное общее</c:v>
                </c:pt>
                <c:pt idx="2">
                  <c:v>Основное общее</c:v>
                </c:pt>
                <c:pt idx="3">
                  <c:v>Среднее общее</c:v>
                </c:pt>
              </c:strCache>
            </c:strRef>
          </c:cat>
          <c:val>
            <c:numRef>
              <c:f>Лист1!$C$2:$C$5</c:f>
              <c:numCache>
                <c:formatCode>dd/mmm</c:formatCode>
                <c:ptCount val="4"/>
                <c:pt idx="0">
                  <c:v>41307</c:v>
                </c:pt>
                <c:pt idx="1">
                  <c:v>41368</c:v>
                </c:pt>
                <c:pt idx="2">
                  <c:v>41399</c:v>
                </c:pt>
                <c:pt idx="3">
                  <c:v>41431</c:v>
                </c:pt>
              </c:numCache>
            </c:numRef>
          </c:val>
        </c:ser>
        <c:shape val="box"/>
        <c:axId val="74459008"/>
        <c:axId val="74460544"/>
        <c:axId val="0"/>
      </c:bar3DChart>
      <c:catAx>
        <c:axId val="74459008"/>
        <c:scaling>
          <c:orientation val="minMax"/>
        </c:scaling>
        <c:axPos val="b"/>
        <c:tickLblPos val="nextTo"/>
        <c:crossAx val="74460544"/>
        <c:crosses val="autoZero"/>
        <c:auto val="1"/>
        <c:lblAlgn val="ctr"/>
        <c:lblOffset val="100"/>
      </c:catAx>
      <c:valAx>
        <c:axId val="74460544"/>
        <c:scaling>
          <c:orientation val="minMax"/>
        </c:scaling>
        <c:delete val="1"/>
        <c:axPos val="l"/>
        <c:numFmt formatCode="dd/mmm" sourceLinked="1"/>
        <c:tickLblPos val="none"/>
        <c:crossAx val="744590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F05AF-4DFB-41D5-A190-2E765A56B557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AC1508DF-ECF7-4D0C-8976-7E7F15FBF40D}">
      <dgm:prSet custT="1"/>
      <dgm:spPr/>
      <dgm:t>
        <a:bodyPr/>
        <a:lstStyle/>
        <a:p>
          <a:pPr rtl="0"/>
          <a:r>
            <a:rPr lang="en-US" sz="2100" b="1" dirty="0" smtClean="0">
              <a:latin typeface="Arial" pitchFamily="34" charset="0"/>
              <a:cs typeface="Arial" pitchFamily="34" charset="0"/>
            </a:rPr>
            <a:t>I</a:t>
          </a:r>
          <a:r>
            <a:rPr lang="ru-RU" sz="2100" b="1" dirty="0" smtClean="0">
              <a:latin typeface="Arial" pitchFamily="34" charset="0"/>
              <a:cs typeface="Arial" pitchFamily="34" charset="0"/>
            </a:rPr>
            <a:t>. ОБЩИЕ ПОЛОЖЕНИЯ</a:t>
          </a:r>
          <a:endParaRPr lang="ru-RU" sz="2100" b="1" dirty="0">
            <a:latin typeface="Arial" pitchFamily="34" charset="0"/>
            <a:cs typeface="Arial" pitchFamily="34" charset="0"/>
          </a:endParaRPr>
        </a:p>
      </dgm:t>
    </dgm:pt>
    <dgm:pt modelId="{5F589B38-BCA2-4281-8F3C-EA1F943D41EF}" type="parTrans" cxnId="{A6230B2F-0497-426F-8F9D-4F59C0AB11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6029C0D-5CC6-4445-9F48-7E9E7FFE18BA}" type="sibTrans" cxnId="{A6230B2F-0497-426F-8F9D-4F59C0AB11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5CB2EAC-43ED-445A-8C05-2CCD7D33A7A0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II. ТРЕБОВАНИЯ К СТРУКТУРЕ ООП ДО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0887337A-20DD-4DB6-82E2-C7DF4C0BE97E}" type="parTrans" cxnId="{7A5E0620-DD17-44FE-9B63-643822D4D88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B5DAB52-4D3C-46C2-98FC-571DB4BE0A95}" type="sibTrans" cxnId="{7A5E0620-DD17-44FE-9B63-643822D4D88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90E34C2-A4FA-4375-B527-9784E035028A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III</a:t>
          </a:r>
          <a:r>
            <a:rPr lang="en-US" b="1" dirty="0" smtClean="0">
              <a:latin typeface="Arial" pitchFamily="34" charset="0"/>
              <a:cs typeface="Arial" pitchFamily="34" charset="0"/>
            </a:rPr>
            <a:t>.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ТРЕБОВАНИЯ К УСЛОВИЯМ РЕАЛИЗАЦИИ ООП ДО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00220888-29C8-42FA-9FFB-B64E7A9BE8B0}" type="parTrans" cxnId="{64CC7629-11DF-4866-A20F-CBA7EAF10AA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3163B00-95C3-49B7-A9B4-3B376D6FB8E3}" type="sibTrans" cxnId="{64CC7629-11DF-4866-A20F-CBA7EAF10AA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583EC3D-F4BB-4AD2-88E6-0235CC3848F0}">
      <dgm:prSet custT="1"/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 психолого-педагогическим условиям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744B668-2304-4353-8347-8C07AD4D894A}" type="parTrans" cxnId="{EA623947-C106-499D-A38D-3A6D9555471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E9F0EF2-C182-41EC-987D-0C11E351D9F0}" type="sibTrans" cxnId="{EA623947-C106-499D-A38D-3A6D9555471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DB3E541-298E-42DA-B4AE-8DA7485DF609}">
      <dgm:prSet custT="1"/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 кадровым условиям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EAF8A6A-AB69-4902-B267-6D3A9724A26C}" type="parTrans" cxnId="{A77613DB-C35C-4C9E-AB6F-03CBB7E9AA8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DC96E31-0149-4434-B12C-C061D78042A9}" type="sibTrans" cxnId="{A77613DB-C35C-4C9E-AB6F-03CBB7E9AA8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6326B01-09B7-423F-8A2C-40690B449300}">
      <dgm:prSet custT="1"/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 материально-техническим условиям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BB8546D-ED04-4E5A-8848-4361FECD5164}" type="parTrans" cxnId="{9E4E6E7B-D4DA-4DB0-AE89-7B553787590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CB5D6F8-A1EA-4F50-B6E5-592E1347DECE}" type="sibTrans" cxnId="{9E4E6E7B-D4DA-4DB0-AE89-7B553787590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8E277B1-706C-4771-8153-064EB254E3E7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IV. ТРЕБОВАНИЯ К РЕЗУЛЬТАТАМ ОСВОЕНИЯ ООП ДО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4A528337-FABD-4634-BEE1-5315F3007DB4}" type="parTrans" cxnId="{78713B34-73D9-4573-A255-482D884D2A0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8F2BC2F-5E79-4B87-B98F-1033EF6DF2AC}" type="sibTrans" cxnId="{78713B34-73D9-4573-A255-482D884D2A0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27DE84C-0145-45C0-BCC3-522093119E69}">
      <dgm:prSet custT="1"/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 развивающей предметно-пространственной среде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8B48B7B-5269-49ED-A40C-531CD5181CEA}" type="parTrans" cxnId="{BF817CE9-1678-4CC6-BADA-762E014A67F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97FE776-E94E-4BF9-86CA-CAD98FED2C7A}" type="sibTrans" cxnId="{BF817CE9-1678-4CC6-BADA-762E014A67F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45F5FA8-A43F-48CB-A9E0-654784D38D99}">
      <dgm:prSet custT="1"/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 финансовым условиям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E388F2E-D876-4911-A4DE-B31618D9C589}" type="parTrans" cxnId="{29C229AD-C96D-4FF2-8182-CA9652C0C3E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110C64C-39FF-4463-B68D-E4EC0DB76809}" type="sibTrans" cxnId="{29C229AD-C96D-4FF2-8182-CA9652C0C3E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0153C59-322C-45DD-B261-0BEA1DD1FB39}" type="pres">
      <dgm:prSet presAssocID="{C3AF05AF-4DFB-41D5-A190-2E765A56B5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EE5608-F722-4C50-A604-D4A8088B3C52}" type="pres">
      <dgm:prSet presAssocID="{AC1508DF-ECF7-4D0C-8976-7E7F15FBF40D}" presName="parentText" presStyleLbl="node1" presStyleIdx="0" presStyleCnt="4" custLinFactY="-2151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502E1-0132-44DC-A231-8DC41D9B0923}" type="pres">
      <dgm:prSet presAssocID="{D6029C0D-5CC6-4445-9F48-7E9E7FFE18BA}" presName="spacer" presStyleCnt="0"/>
      <dgm:spPr/>
    </dgm:pt>
    <dgm:pt modelId="{82C9DFBF-D5B7-422D-8423-A9566CF8165A}" type="pres">
      <dgm:prSet presAssocID="{85CB2EAC-43ED-445A-8C05-2CCD7D33A7A0}" presName="parentText" presStyleLbl="node1" presStyleIdx="1" presStyleCnt="4" custLinFactNeighborY="-673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69FFC-924C-42CC-B9F9-542FA872891D}" type="pres">
      <dgm:prSet presAssocID="{4B5DAB52-4D3C-46C2-98FC-571DB4BE0A95}" presName="spacer" presStyleCnt="0"/>
      <dgm:spPr/>
    </dgm:pt>
    <dgm:pt modelId="{F2C7EA58-5A01-44EE-ABEF-75818CB85192}" type="pres">
      <dgm:prSet presAssocID="{D90E34C2-A4FA-4375-B527-9784E035028A}" presName="parentText" presStyleLbl="node1" presStyleIdx="2" presStyleCnt="4" custLinFactNeighborY="76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D4AFF-BE05-4E75-BA4D-43614F6C4FFB}" type="pres">
      <dgm:prSet presAssocID="{D90E34C2-A4FA-4375-B527-9784E035028A}" presName="childText" presStyleLbl="revTx" presStyleIdx="0" presStyleCnt="1" custScaleY="105023" custLinFactNeighborY="28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C2E60-155B-45B6-8CA3-F1BDCFF20623}" type="pres">
      <dgm:prSet presAssocID="{78E277B1-706C-4771-8153-064EB254E3E7}" presName="parentText" presStyleLbl="node1" presStyleIdx="3" presStyleCnt="4" custLinFactNeighborY="205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817CE9-1678-4CC6-BADA-762E014A67FD}" srcId="{D90E34C2-A4FA-4375-B527-9784E035028A}" destId="{D27DE84C-0145-45C0-BCC3-522093119E69}" srcOrd="1" destOrd="0" parTransId="{A8B48B7B-5269-49ED-A40C-531CD5181CEA}" sibTransId="{097FE776-E94E-4BF9-86CA-CAD98FED2C7A}"/>
    <dgm:cxn modelId="{78713B34-73D9-4573-A255-482D884D2A0C}" srcId="{C3AF05AF-4DFB-41D5-A190-2E765A56B557}" destId="{78E277B1-706C-4771-8153-064EB254E3E7}" srcOrd="3" destOrd="0" parTransId="{4A528337-FABD-4634-BEE1-5315F3007DB4}" sibTransId="{D8F2BC2F-5E79-4B87-B98F-1033EF6DF2AC}"/>
    <dgm:cxn modelId="{A6230B2F-0497-426F-8F9D-4F59C0AB116B}" srcId="{C3AF05AF-4DFB-41D5-A190-2E765A56B557}" destId="{AC1508DF-ECF7-4D0C-8976-7E7F15FBF40D}" srcOrd="0" destOrd="0" parTransId="{5F589B38-BCA2-4281-8F3C-EA1F943D41EF}" sibTransId="{D6029C0D-5CC6-4445-9F48-7E9E7FFE18BA}"/>
    <dgm:cxn modelId="{CB6AEFE9-B72F-4708-9554-AE06CE0DD06C}" type="presOf" srcId="{78E277B1-706C-4771-8153-064EB254E3E7}" destId="{536C2E60-155B-45B6-8CA3-F1BDCFF20623}" srcOrd="0" destOrd="0" presId="urn:microsoft.com/office/officeart/2005/8/layout/vList2"/>
    <dgm:cxn modelId="{0C614AF0-AEBF-406E-8B37-EB684C2DABCB}" type="presOf" srcId="{D90E34C2-A4FA-4375-B527-9784E035028A}" destId="{F2C7EA58-5A01-44EE-ABEF-75818CB85192}" srcOrd="0" destOrd="0" presId="urn:microsoft.com/office/officeart/2005/8/layout/vList2"/>
    <dgm:cxn modelId="{7A5E0620-DD17-44FE-9B63-643822D4D889}" srcId="{C3AF05AF-4DFB-41D5-A190-2E765A56B557}" destId="{85CB2EAC-43ED-445A-8C05-2CCD7D33A7A0}" srcOrd="1" destOrd="0" parTransId="{0887337A-20DD-4DB6-82E2-C7DF4C0BE97E}" sibTransId="{4B5DAB52-4D3C-46C2-98FC-571DB4BE0A95}"/>
    <dgm:cxn modelId="{0EAC9EB4-D041-40AA-BA4D-D2EC108F4B58}" type="presOf" srcId="{045F5FA8-A43F-48CB-A9E0-654784D38D99}" destId="{0CED4AFF-BE05-4E75-BA4D-43614F6C4FFB}" srcOrd="0" destOrd="4" presId="urn:microsoft.com/office/officeart/2005/8/layout/vList2"/>
    <dgm:cxn modelId="{A77613DB-C35C-4C9E-AB6F-03CBB7E9AA80}" srcId="{D90E34C2-A4FA-4375-B527-9784E035028A}" destId="{3DB3E541-298E-42DA-B4AE-8DA7485DF609}" srcOrd="2" destOrd="0" parTransId="{6EAF8A6A-AB69-4902-B267-6D3A9724A26C}" sibTransId="{ADC96E31-0149-4434-B12C-C061D78042A9}"/>
    <dgm:cxn modelId="{459C2018-552C-48CC-96CA-ACA075816138}" type="presOf" srcId="{C3AF05AF-4DFB-41D5-A190-2E765A56B557}" destId="{A0153C59-322C-45DD-B261-0BEA1DD1FB39}" srcOrd="0" destOrd="0" presId="urn:microsoft.com/office/officeart/2005/8/layout/vList2"/>
    <dgm:cxn modelId="{64CC7629-11DF-4866-A20F-CBA7EAF10AA6}" srcId="{C3AF05AF-4DFB-41D5-A190-2E765A56B557}" destId="{D90E34C2-A4FA-4375-B527-9784E035028A}" srcOrd="2" destOrd="0" parTransId="{00220888-29C8-42FA-9FFB-B64E7A9BE8B0}" sibTransId="{03163B00-95C3-49B7-A9B4-3B376D6FB8E3}"/>
    <dgm:cxn modelId="{DB475EEC-B0BC-44A8-A63C-28C700005D2B}" type="presOf" srcId="{85CB2EAC-43ED-445A-8C05-2CCD7D33A7A0}" destId="{82C9DFBF-D5B7-422D-8423-A9566CF8165A}" srcOrd="0" destOrd="0" presId="urn:microsoft.com/office/officeart/2005/8/layout/vList2"/>
    <dgm:cxn modelId="{9346A34B-CAA1-4841-A1AF-EDF00B1C5DB0}" type="presOf" srcId="{D583EC3D-F4BB-4AD2-88E6-0235CC3848F0}" destId="{0CED4AFF-BE05-4E75-BA4D-43614F6C4FFB}" srcOrd="0" destOrd="0" presId="urn:microsoft.com/office/officeart/2005/8/layout/vList2"/>
    <dgm:cxn modelId="{EA623947-C106-499D-A38D-3A6D9555471C}" srcId="{D90E34C2-A4FA-4375-B527-9784E035028A}" destId="{D583EC3D-F4BB-4AD2-88E6-0235CC3848F0}" srcOrd="0" destOrd="0" parTransId="{3744B668-2304-4353-8347-8C07AD4D894A}" sibTransId="{AE9F0EF2-C182-41EC-987D-0C11E351D9F0}"/>
    <dgm:cxn modelId="{3C357716-0B19-4512-BE0B-12BFE2F23173}" type="presOf" srcId="{D27DE84C-0145-45C0-BCC3-522093119E69}" destId="{0CED4AFF-BE05-4E75-BA4D-43614F6C4FFB}" srcOrd="0" destOrd="1" presId="urn:microsoft.com/office/officeart/2005/8/layout/vList2"/>
    <dgm:cxn modelId="{9E4E6E7B-D4DA-4DB0-AE89-7B5537875902}" srcId="{D90E34C2-A4FA-4375-B527-9784E035028A}" destId="{56326B01-09B7-423F-8A2C-40690B449300}" srcOrd="3" destOrd="0" parTransId="{3BB8546D-ED04-4E5A-8848-4361FECD5164}" sibTransId="{DCB5D6F8-A1EA-4F50-B6E5-592E1347DECE}"/>
    <dgm:cxn modelId="{297CE841-62A5-4484-B1A5-5B5251EFE8B9}" type="presOf" srcId="{3DB3E541-298E-42DA-B4AE-8DA7485DF609}" destId="{0CED4AFF-BE05-4E75-BA4D-43614F6C4FFB}" srcOrd="0" destOrd="2" presId="urn:microsoft.com/office/officeart/2005/8/layout/vList2"/>
    <dgm:cxn modelId="{8CE7A9FC-2EFA-4B3B-ABAE-1323DD98ED1F}" type="presOf" srcId="{56326B01-09B7-423F-8A2C-40690B449300}" destId="{0CED4AFF-BE05-4E75-BA4D-43614F6C4FFB}" srcOrd="0" destOrd="3" presId="urn:microsoft.com/office/officeart/2005/8/layout/vList2"/>
    <dgm:cxn modelId="{29C229AD-C96D-4FF2-8182-CA9652C0C3EC}" srcId="{D90E34C2-A4FA-4375-B527-9784E035028A}" destId="{045F5FA8-A43F-48CB-A9E0-654784D38D99}" srcOrd="4" destOrd="0" parTransId="{7E388F2E-D876-4911-A4DE-B31618D9C589}" sibTransId="{7110C64C-39FF-4463-B68D-E4EC0DB76809}"/>
    <dgm:cxn modelId="{E88BBFA8-6D8F-400D-AEE3-203C301AD8C2}" type="presOf" srcId="{AC1508DF-ECF7-4D0C-8976-7E7F15FBF40D}" destId="{5BEE5608-F722-4C50-A604-D4A8088B3C52}" srcOrd="0" destOrd="0" presId="urn:microsoft.com/office/officeart/2005/8/layout/vList2"/>
    <dgm:cxn modelId="{CD691255-97AF-4D01-8E5A-72F6F9A7BD18}" type="presParOf" srcId="{A0153C59-322C-45DD-B261-0BEA1DD1FB39}" destId="{5BEE5608-F722-4C50-A604-D4A8088B3C52}" srcOrd="0" destOrd="0" presId="urn:microsoft.com/office/officeart/2005/8/layout/vList2"/>
    <dgm:cxn modelId="{F5B8F515-0A46-44DA-BF7C-3FAAEB09086D}" type="presParOf" srcId="{A0153C59-322C-45DD-B261-0BEA1DD1FB39}" destId="{B7A502E1-0132-44DC-A231-8DC41D9B0923}" srcOrd="1" destOrd="0" presId="urn:microsoft.com/office/officeart/2005/8/layout/vList2"/>
    <dgm:cxn modelId="{94AA7DCC-5714-4339-AA2D-A8F4CED91777}" type="presParOf" srcId="{A0153C59-322C-45DD-B261-0BEA1DD1FB39}" destId="{82C9DFBF-D5B7-422D-8423-A9566CF8165A}" srcOrd="2" destOrd="0" presId="urn:microsoft.com/office/officeart/2005/8/layout/vList2"/>
    <dgm:cxn modelId="{90D4345A-8907-4BF9-AC77-04353E6C9E16}" type="presParOf" srcId="{A0153C59-322C-45DD-B261-0BEA1DD1FB39}" destId="{2ED69FFC-924C-42CC-B9F9-542FA872891D}" srcOrd="3" destOrd="0" presId="urn:microsoft.com/office/officeart/2005/8/layout/vList2"/>
    <dgm:cxn modelId="{7D94E045-8E14-4A98-BD98-1B582CF46BC9}" type="presParOf" srcId="{A0153C59-322C-45DD-B261-0BEA1DD1FB39}" destId="{F2C7EA58-5A01-44EE-ABEF-75818CB85192}" srcOrd="4" destOrd="0" presId="urn:microsoft.com/office/officeart/2005/8/layout/vList2"/>
    <dgm:cxn modelId="{7FF4E865-56BC-44F9-8259-DA086419E6E1}" type="presParOf" srcId="{A0153C59-322C-45DD-B261-0BEA1DD1FB39}" destId="{0CED4AFF-BE05-4E75-BA4D-43614F6C4FFB}" srcOrd="5" destOrd="0" presId="urn:microsoft.com/office/officeart/2005/8/layout/vList2"/>
    <dgm:cxn modelId="{A533B2D7-23CB-4836-9E31-DC5F72FC60B3}" type="presParOf" srcId="{A0153C59-322C-45DD-B261-0BEA1DD1FB39}" destId="{536C2E60-155B-45B6-8CA3-F1BDCFF20623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0CE4E9-2459-4130-8076-49675CB6FFAB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F60F39C9-F28D-4C8C-BB67-6F0241F1677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структуре ООП ДО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B00629-E044-4CFF-BD42-A8DD5892D673}" type="parTrans" cxnId="{98280243-5DF2-40A2-BD94-238FB3FC4098}">
      <dgm:prSet/>
      <dgm:spPr/>
      <dgm:t>
        <a:bodyPr/>
        <a:lstStyle/>
        <a:p>
          <a:endParaRPr lang="ru-RU"/>
        </a:p>
      </dgm:t>
    </dgm:pt>
    <dgm:pt modelId="{B966DE28-621E-47AA-AF4B-FA236561DD49}" type="sibTrans" cxnId="{98280243-5DF2-40A2-BD94-238FB3FC4098}">
      <dgm:prSet/>
      <dgm:spPr/>
      <dgm:t>
        <a:bodyPr/>
        <a:lstStyle/>
        <a:p>
          <a:endParaRPr lang="ru-RU"/>
        </a:p>
      </dgm:t>
    </dgm:pt>
    <dgm:pt modelId="{0B4FCE67-E2A9-4CF3-9660-6D1803DCD3A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условиям реализации ООП ДО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54A04E-1BAB-405A-895D-5430AAC940CA}" type="parTrans" cxnId="{463E12BE-72D5-4B32-91B0-5B44E05FCA64}">
      <dgm:prSet/>
      <dgm:spPr/>
      <dgm:t>
        <a:bodyPr/>
        <a:lstStyle/>
        <a:p>
          <a:endParaRPr lang="ru-RU"/>
        </a:p>
      </dgm:t>
    </dgm:pt>
    <dgm:pt modelId="{FAD08D51-E2FD-45E5-BF2C-E85044B3D003}" type="sibTrans" cxnId="{463E12BE-72D5-4B32-91B0-5B44E05FCA64}">
      <dgm:prSet/>
      <dgm:spPr/>
      <dgm:t>
        <a:bodyPr/>
        <a:lstStyle/>
        <a:p>
          <a:endParaRPr lang="ru-RU"/>
        </a:p>
      </dgm:t>
    </dgm:pt>
    <dgm:pt modelId="{7E7D0E5A-15F0-4A79-93D2-74B666F79F2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результатам освоения ООП ДО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3163A0-2222-4391-B7A4-47EFAF4DD83C}" type="parTrans" cxnId="{636B9E08-166E-4834-8E6A-561866BCEE93}">
      <dgm:prSet/>
      <dgm:spPr/>
      <dgm:t>
        <a:bodyPr/>
        <a:lstStyle/>
        <a:p>
          <a:endParaRPr lang="ru-RU"/>
        </a:p>
      </dgm:t>
    </dgm:pt>
    <dgm:pt modelId="{49512518-6FB4-4441-A1C6-D8C311E86C8E}" type="sibTrans" cxnId="{636B9E08-166E-4834-8E6A-561866BCEE93}">
      <dgm:prSet/>
      <dgm:spPr/>
      <dgm:t>
        <a:bodyPr/>
        <a:lstStyle/>
        <a:p>
          <a:endParaRPr lang="ru-RU"/>
        </a:p>
      </dgm:t>
    </dgm:pt>
    <dgm:pt modelId="{EB0A9BD1-F10C-4ABD-8B2E-95B9804CBEAD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ФГОС ДО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53E40D-CEE9-48D7-ACE7-0CA74A190110}" type="parTrans" cxnId="{F8F81179-1DD2-43E6-AA61-49204B7C0296}">
      <dgm:prSet/>
      <dgm:spPr/>
      <dgm:t>
        <a:bodyPr/>
        <a:lstStyle/>
        <a:p>
          <a:endParaRPr lang="ru-RU"/>
        </a:p>
      </dgm:t>
    </dgm:pt>
    <dgm:pt modelId="{3DD64299-18BD-432C-95FA-7631CB1E4D07}" type="sibTrans" cxnId="{F8F81179-1DD2-43E6-AA61-49204B7C0296}">
      <dgm:prSet/>
      <dgm:spPr/>
      <dgm:t>
        <a:bodyPr/>
        <a:lstStyle/>
        <a:p>
          <a:endParaRPr lang="ru-RU"/>
        </a:p>
      </dgm:t>
    </dgm:pt>
    <dgm:pt modelId="{F9536BEB-6BA1-4BE3-B179-B9AC510C9298}" type="pres">
      <dgm:prSet presAssocID="{B30CE4E9-2459-4130-8076-49675CB6FFA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5F3576-11B7-43EE-964B-5F24636E367A}" type="pres">
      <dgm:prSet presAssocID="{F60F39C9-F28D-4C8C-BB67-6F0241F16778}" presName="node" presStyleLbl="node1" presStyleIdx="0" presStyleCnt="4" custScaleX="134449" custLinFactNeighborX="-69433" custLinFactNeighborY="2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E06D1-1DEC-4978-A8AE-E00D05196F2E}" type="pres">
      <dgm:prSet presAssocID="{B966DE28-621E-47AA-AF4B-FA236561DD49}" presName="spacerL" presStyleCnt="0"/>
      <dgm:spPr/>
      <dgm:t>
        <a:bodyPr/>
        <a:lstStyle/>
        <a:p>
          <a:endParaRPr lang="ru-RU"/>
        </a:p>
      </dgm:t>
    </dgm:pt>
    <dgm:pt modelId="{CCC3415B-94EB-4165-AA35-D820A9586B6A}" type="pres">
      <dgm:prSet presAssocID="{B966DE28-621E-47AA-AF4B-FA236561DD49}" presName="sibTrans" presStyleLbl="sibTrans2D1" presStyleIdx="0" presStyleCnt="3"/>
      <dgm:spPr/>
      <dgm:t>
        <a:bodyPr/>
        <a:lstStyle/>
        <a:p>
          <a:endParaRPr lang="ru-RU"/>
        </a:p>
      </dgm:t>
    </dgm:pt>
    <dgm:pt modelId="{5CB35DB7-F37A-4393-AF7C-755EFD36DA5D}" type="pres">
      <dgm:prSet presAssocID="{B966DE28-621E-47AA-AF4B-FA236561DD49}" presName="spacerR" presStyleCnt="0"/>
      <dgm:spPr/>
      <dgm:t>
        <a:bodyPr/>
        <a:lstStyle/>
        <a:p>
          <a:endParaRPr lang="ru-RU"/>
        </a:p>
      </dgm:t>
    </dgm:pt>
    <dgm:pt modelId="{701B78F6-4137-4668-8C29-B4A3097D7DD0}" type="pres">
      <dgm:prSet presAssocID="{0B4FCE67-E2A9-4CF3-9660-6D1803DCD3AE}" presName="node" presStyleLbl="node1" presStyleIdx="1" presStyleCnt="4" custScaleX="145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4A210-B178-48CA-B12A-7C0DA786F1AD}" type="pres">
      <dgm:prSet presAssocID="{FAD08D51-E2FD-45E5-BF2C-E85044B3D003}" presName="spacerL" presStyleCnt="0"/>
      <dgm:spPr/>
      <dgm:t>
        <a:bodyPr/>
        <a:lstStyle/>
        <a:p>
          <a:endParaRPr lang="ru-RU"/>
        </a:p>
      </dgm:t>
    </dgm:pt>
    <dgm:pt modelId="{1203B883-ADA6-4FE8-9316-8E967D7A177D}" type="pres">
      <dgm:prSet presAssocID="{FAD08D51-E2FD-45E5-BF2C-E85044B3D003}" presName="sibTrans" presStyleLbl="sibTrans2D1" presStyleIdx="1" presStyleCnt="3"/>
      <dgm:spPr/>
      <dgm:t>
        <a:bodyPr/>
        <a:lstStyle/>
        <a:p>
          <a:endParaRPr lang="ru-RU"/>
        </a:p>
      </dgm:t>
    </dgm:pt>
    <dgm:pt modelId="{A2DFFB89-4299-4019-A801-5192B64216F4}" type="pres">
      <dgm:prSet presAssocID="{FAD08D51-E2FD-45E5-BF2C-E85044B3D003}" presName="spacerR" presStyleCnt="0"/>
      <dgm:spPr/>
      <dgm:t>
        <a:bodyPr/>
        <a:lstStyle/>
        <a:p>
          <a:endParaRPr lang="ru-RU"/>
        </a:p>
      </dgm:t>
    </dgm:pt>
    <dgm:pt modelId="{7B30F39D-5D23-4CDE-8EC0-8C27C5A911C7}" type="pres">
      <dgm:prSet presAssocID="{7E7D0E5A-15F0-4A79-93D2-74B666F79F21}" presName="node" presStyleLbl="node1" presStyleIdx="2" presStyleCnt="4" custScaleX="150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C029C-EA68-4E53-805C-82EB88945BDE}" type="pres">
      <dgm:prSet presAssocID="{49512518-6FB4-4441-A1C6-D8C311E86C8E}" presName="spacerL" presStyleCnt="0"/>
      <dgm:spPr/>
      <dgm:t>
        <a:bodyPr/>
        <a:lstStyle/>
        <a:p>
          <a:endParaRPr lang="ru-RU"/>
        </a:p>
      </dgm:t>
    </dgm:pt>
    <dgm:pt modelId="{13E76E54-380E-4F3A-AB70-70F2A860FE46}" type="pres">
      <dgm:prSet presAssocID="{49512518-6FB4-4441-A1C6-D8C311E86C8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AD8B763D-0505-4D50-BDB5-C81462D6BB51}" type="pres">
      <dgm:prSet presAssocID="{49512518-6FB4-4441-A1C6-D8C311E86C8E}" presName="spacerR" presStyleCnt="0"/>
      <dgm:spPr/>
      <dgm:t>
        <a:bodyPr/>
        <a:lstStyle/>
        <a:p>
          <a:endParaRPr lang="ru-RU"/>
        </a:p>
      </dgm:t>
    </dgm:pt>
    <dgm:pt modelId="{E5DD6FA8-F6B5-442A-A89F-762B0AC3E908}" type="pres">
      <dgm:prSet presAssocID="{EB0A9BD1-F10C-4ABD-8B2E-95B9804CBEA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6B9E08-166E-4834-8E6A-561866BCEE93}" srcId="{B30CE4E9-2459-4130-8076-49675CB6FFAB}" destId="{7E7D0E5A-15F0-4A79-93D2-74B666F79F21}" srcOrd="2" destOrd="0" parTransId="{D03163A0-2222-4391-B7A4-47EFAF4DD83C}" sibTransId="{49512518-6FB4-4441-A1C6-D8C311E86C8E}"/>
    <dgm:cxn modelId="{C4A9604C-782C-4478-8501-3E156CB95AFD}" type="presOf" srcId="{FAD08D51-E2FD-45E5-BF2C-E85044B3D003}" destId="{1203B883-ADA6-4FE8-9316-8E967D7A177D}" srcOrd="0" destOrd="0" presId="urn:microsoft.com/office/officeart/2005/8/layout/equation1"/>
    <dgm:cxn modelId="{C2359C1C-F81F-4B6B-82B9-4C60EB9690D2}" type="presOf" srcId="{F60F39C9-F28D-4C8C-BB67-6F0241F16778}" destId="{B95F3576-11B7-43EE-964B-5F24636E367A}" srcOrd="0" destOrd="0" presId="urn:microsoft.com/office/officeart/2005/8/layout/equation1"/>
    <dgm:cxn modelId="{463E12BE-72D5-4B32-91B0-5B44E05FCA64}" srcId="{B30CE4E9-2459-4130-8076-49675CB6FFAB}" destId="{0B4FCE67-E2A9-4CF3-9660-6D1803DCD3AE}" srcOrd="1" destOrd="0" parTransId="{D654A04E-1BAB-405A-895D-5430AAC940CA}" sibTransId="{FAD08D51-E2FD-45E5-BF2C-E85044B3D003}"/>
    <dgm:cxn modelId="{98280243-5DF2-40A2-BD94-238FB3FC4098}" srcId="{B30CE4E9-2459-4130-8076-49675CB6FFAB}" destId="{F60F39C9-F28D-4C8C-BB67-6F0241F16778}" srcOrd="0" destOrd="0" parTransId="{E5B00629-E044-4CFF-BD42-A8DD5892D673}" sibTransId="{B966DE28-621E-47AA-AF4B-FA236561DD49}"/>
    <dgm:cxn modelId="{54124EF1-BE2E-4211-BECC-5D2FC01D4AA4}" type="presOf" srcId="{B966DE28-621E-47AA-AF4B-FA236561DD49}" destId="{CCC3415B-94EB-4165-AA35-D820A9586B6A}" srcOrd="0" destOrd="0" presId="urn:microsoft.com/office/officeart/2005/8/layout/equation1"/>
    <dgm:cxn modelId="{B61D4DEE-5FAD-4C94-9EFE-9E2116F5E543}" type="presOf" srcId="{0B4FCE67-E2A9-4CF3-9660-6D1803DCD3AE}" destId="{701B78F6-4137-4668-8C29-B4A3097D7DD0}" srcOrd="0" destOrd="0" presId="urn:microsoft.com/office/officeart/2005/8/layout/equation1"/>
    <dgm:cxn modelId="{D5890A7D-0FA9-441B-A446-A736F2546E5F}" type="presOf" srcId="{49512518-6FB4-4441-A1C6-D8C311E86C8E}" destId="{13E76E54-380E-4F3A-AB70-70F2A860FE46}" srcOrd="0" destOrd="0" presId="urn:microsoft.com/office/officeart/2005/8/layout/equation1"/>
    <dgm:cxn modelId="{25BD11CD-56C2-4F13-B946-1AF46C15BF6F}" type="presOf" srcId="{EB0A9BD1-F10C-4ABD-8B2E-95B9804CBEAD}" destId="{E5DD6FA8-F6B5-442A-A89F-762B0AC3E908}" srcOrd="0" destOrd="0" presId="urn:microsoft.com/office/officeart/2005/8/layout/equation1"/>
    <dgm:cxn modelId="{500C6348-0E32-4675-B267-896D40DCBD6D}" type="presOf" srcId="{7E7D0E5A-15F0-4A79-93D2-74B666F79F21}" destId="{7B30F39D-5D23-4CDE-8EC0-8C27C5A911C7}" srcOrd="0" destOrd="0" presId="urn:microsoft.com/office/officeart/2005/8/layout/equation1"/>
    <dgm:cxn modelId="{F8F81179-1DD2-43E6-AA61-49204B7C0296}" srcId="{B30CE4E9-2459-4130-8076-49675CB6FFAB}" destId="{EB0A9BD1-F10C-4ABD-8B2E-95B9804CBEAD}" srcOrd="3" destOrd="0" parTransId="{C353E40D-CEE9-48D7-ACE7-0CA74A190110}" sibTransId="{3DD64299-18BD-432C-95FA-7631CB1E4D07}"/>
    <dgm:cxn modelId="{4A74DC2B-22A2-4FE4-8F92-03204D6A60A0}" type="presOf" srcId="{B30CE4E9-2459-4130-8076-49675CB6FFAB}" destId="{F9536BEB-6BA1-4BE3-B179-B9AC510C9298}" srcOrd="0" destOrd="0" presId="urn:microsoft.com/office/officeart/2005/8/layout/equation1"/>
    <dgm:cxn modelId="{69A5998F-395C-4CD9-8EC1-6C4F061E589F}" type="presParOf" srcId="{F9536BEB-6BA1-4BE3-B179-B9AC510C9298}" destId="{B95F3576-11B7-43EE-964B-5F24636E367A}" srcOrd="0" destOrd="0" presId="urn:microsoft.com/office/officeart/2005/8/layout/equation1"/>
    <dgm:cxn modelId="{680939D2-1253-443A-A9EA-2AAF6973089C}" type="presParOf" srcId="{F9536BEB-6BA1-4BE3-B179-B9AC510C9298}" destId="{C41E06D1-1DEC-4978-A8AE-E00D05196F2E}" srcOrd="1" destOrd="0" presId="urn:microsoft.com/office/officeart/2005/8/layout/equation1"/>
    <dgm:cxn modelId="{FEB458DA-4BBA-47F2-AB67-2435D0C372E3}" type="presParOf" srcId="{F9536BEB-6BA1-4BE3-B179-B9AC510C9298}" destId="{CCC3415B-94EB-4165-AA35-D820A9586B6A}" srcOrd="2" destOrd="0" presId="urn:microsoft.com/office/officeart/2005/8/layout/equation1"/>
    <dgm:cxn modelId="{ED0501C6-CC16-4F75-A823-26CF3C11D4D1}" type="presParOf" srcId="{F9536BEB-6BA1-4BE3-B179-B9AC510C9298}" destId="{5CB35DB7-F37A-4393-AF7C-755EFD36DA5D}" srcOrd="3" destOrd="0" presId="urn:microsoft.com/office/officeart/2005/8/layout/equation1"/>
    <dgm:cxn modelId="{7A4DCDFC-3A3E-456E-A7A8-3EFC4B400BCD}" type="presParOf" srcId="{F9536BEB-6BA1-4BE3-B179-B9AC510C9298}" destId="{701B78F6-4137-4668-8C29-B4A3097D7DD0}" srcOrd="4" destOrd="0" presId="urn:microsoft.com/office/officeart/2005/8/layout/equation1"/>
    <dgm:cxn modelId="{92C9D2F4-E8FE-46B3-ACC4-9049A7D42484}" type="presParOf" srcId="{F9536BEB-6BA1-4BE3-B179-B9AC510C9298}" destId="{6144A210-B178-48CA-B12A-7C0DA786F1AD}" srcOrd="5" destOrd="0" presId="urn:microsoft.com/office/officeart/2005/8/layout/equation1"/>
    <dgm:cxn modelId="{460E2DFE-4DA2-418C-9077-0B02E7AB8EA4}" type="presParOf" srcId="{F9536BEB-6BA1-4BE3-B179-B9AC510C9298}" destId="{1203B883-ADA6-4FE8-9316-8E967D7A177D}" srcOrd="6" destOrd="0" presId="urn:microsoft.com/office/officeart/2005/8/layout/equation1"/>
    <dgm:cxn modelId="{7294E797-E93F-429B-8055-8373B578AB9E}" type="presParOf" srcId="{F9536BEB-6BA1-4BE3-B179-B9AC510C9298}" destId="{A2DFFB89-4299-4019-A801-5192B64216F4}" srcOrd="7" destOrd="0" presId="urn:microsoft.com/office/officeart/2005/8/layout/equation1"/>
    <dgm:cxn modelId="{D8B9DE50-3372-4F35-9828-DD81A9B8368E}" type="presParOf" srcId="{F9536BEB-6BA1-4BE3-B179-B9AC510C9298}" destId="{7B30F39D-5D23-4CDE-8EC0-8C27C5A911C7}" srcOrd="8" destOrd="0" presId="urn:microsoft.com/office/officeart/2005/8/layout/equation1"/>
    <dgm:cxn modelId="{C9E7B2A5-CDA1-49B9-AAF1-2A12A40D309C}" type="presParOf" srcId="{F9536BEB-6BA1-4BE3-B179-B9AC510C9298}" destId="{3D5C029C-EA68-4E53-805C-82EB88945BDE}" srcOrd="9" destOrd="0" presId="urn:microsoft.com/office/officeart/2005/8/layout/equation1"/>
    <dgm:cxn modelId="{B45DEAC3-A14B-4D61-B038-E583388C538E}" type="presParOf" srcId="{F9536BEB-6BA1-4BE3-B179-B9AC510C9298}" destId="{13E76E54-380E-4F3A-AB70-70F2A860FE46}" srcOrd="10" destOrd="0" presId="urn:microsoft.com/office/officeart/2005/8/layout/equation1"/>
    <dgm:cxn modelId="{F966601A-8A0D-418F-80DB-85B6F8F6CA43}" type="presParOf" srcId="{F9536BEB-6BA1-4BE3-B179-B9AC510C9298}" destId="{AD8B763D-0505-4D50-BDB5-C81462D6BB51}" srcOrd="11" destOrd="0" presId="urn:microsoft.com/office/officeart/2005/8/layout/equation1"/>
    <dgm:cxn modelId="{1FE987EB-202B-4D4A-9F9F-DFCC237ED4C9}" type="presParOf" srcId="{F9536BEB-6BA1-4BE3-B179-B9AC510C9298}" destId="{E5DD6FA8-F6B5-442A-A89F-762B0AC3E908}" srcOrd="12" destOrd="0" presId="urn:microsoft.com/office/officeart/2005/8/layout/equation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1CDA87-E5E4-47B1-91DD-9E16DD0205D6}" type="doc">
      <dgm:prSet loTypeId="urn:microsoft.com/office/officeart/2005/8/layout/cycle7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C3199D6-0DBD-4E42-A09C-5292DF676394}">
      <dgm:prSet phldrT="[Текст]"/>
      <dgm:spPr/>
      <dgm:t>
        <a:bodyPr/>
        <a:lstStyle/>
        <a:p>
          <a:r>
            <a:rPr lang="ru-RU" dirty="0" smtClean="0"/>
            <a:t>Социально - коммуникативное развитие</a:t>
          </a:r>
          <a:endParaRPr lang="ru-RU" dirty="0"/>
        </a:p>
      </dgm:t>
    </dgm:pt>
    <dgm:pt modelId="{E88EE891-6956-4FFC-94FA-5DDC9DF14CBD}" type="parTrans" cxnId="{A27436BB-0874-4DEB-9F90-AF3641BC62DD}">
      <dgm:prSet/>
      <dgm:spPr/>
      <dgm:t>
        <a:bodyPr/>
        <a:lstStyle/>
        <a:p>
          <a:endParaRPr lang="ru-RU"/>
        </a:p>
      </dgm:t>
    </dgm:pt>
    <dgm:pt modelId="{9742F216-2743-4534-AD5D-1B7D84E01248}" type="sibTrans" cxnId="{A27436BB-0874-4DEB-9F90-AF3641BC62DD}">
      <dgm:prSet/>
      <dgm:spPr/>
      <dgm:t>
        <a:bodyPr/>
        <a:lstStyle/>
        <a:p>
          <a:endParaRPr lang="ru-RU"/>
        </a:p>
      </dgm:t>
    </dgm:pt>
    <dgm:pt modelId="{C5AD1A7A-2275-40D4-B347-5512D4C3A9E5}">
      <dgm:prSet phldrT="[Текст]"/>
      <dgm:spPr/>
      <dgm:t>
        <a:bodyPr/>
        <a:lstStyle/>
        <a:p>
          <a:r>
            <a:rPr lang="ru-RU" dirty="0" smtClean="0"/>
            <a:t>Речевое развитие</a:t>
          </a:r>
          <a:endParaRPr lang="ru-RU" dirty="0"/>
        </a:p>
      </dgm:t>
    </dgm:pt>
    <dgm:pt modelId="{160EBDE9-3AC3-4FF0-8370-5D34A4ECBCBF}" type="parTrans" cxnId="{BA3736FF-F193-424F-B94E-480C8CCE3A99}">
      <dgm:prSet/>
      <dgm:spPr/>
      <dgm:t>
        <a:bodyPr/>
        <a:lstStyle/>
        <a:p>
          <a:endParaRPr lang="ru-RU"/>
        </a:p>
      </dgm:t>
    </dgm:pt>
    <dgm:pt modelId="{84B67B99-1D01-48D8-8098-1F0EEE1549ED}" type="sibTrans" cxnId="{BA3736FF-F193-424F-B94E-480C8CCE3A99}">
      <dgm:prSet/>
      <dgm:spPr/>
      <dgm:t>
        <a:bodyPr/>
        <a:lstStyle/>
        <a:p>
          <a:endParaRPr lang="ru-RU"/>
        </a:p>
      </dgm:t>
    </dgm:pt>
    <dgm:pt modelId="{F64D9F3F-7C0C-4D06-9C85-25FD59847D86}">
      <dgm:prSet phldrT="[Текст]"/>
      <dgm:spPr/>
      <dgm:t>
        <a:bodyPr/>
        <a:lstStyle/>
        <a:p>
          <a:r>
            <a:rPr lang="ru-RU" dirty="0" smtClean="0"/>
            <a:t>Физическое развитие</a:t>
          </a:r>
          <a:endParaRPr lang="ru-RU" dirty="0"/>
        </a:p>
      </dgm:t>
    </dgm:pt>
    <dgm:pt modelId="{EEA77692-EC2B-49A6-957C-61BECC36FF93}" type="parTrans" cxnId="{C42D13CA-2559-4036-A336-0B151466607F}">
      <dgm:prSet/>
      <dgm:spPr/>
      <dgm:t>
        <a:bodyPr/>
        <a:lstStyle/>
        <a:p>
          <a:endParaRPr lang="ru-RU"/>
        </a:p>
      </dgm:t>
    </dgm:pt>
    <dgm:pt modelId="{F301E8E1-D395-4247-A5EA-34B207B2257B}" type="sibTrans" cxnId="{C42D13CA-2559-4036-A336-0B151466607F}">
      <dgm:prSet/>
      <dgm:spPr/>
      <dgm:t>
        <a:bodyPr/>
        <a:lstStyle/>
        <a:p>
          <a:endParaRPr lang="ru-RU"/>
        </a:p>
      </dgm:t>
    </dgm:pt>
    <dgm:pt modelId="{E393148E-B993-4880-88C9-12A076A22BBB}">
      <dgm:prSet phldrT="[Текст]" custT="1"/>
      <dgm:spPr/>
      <dgm:t>
        <a:bodyPr/>
        <a:lstStyle/>
        <a:p>
          <a:r>
            <a:rPr lang="ru-RU" sz="1600" dirty="0" smtClean="0"/>
            <a:t>Познавательное развитие</a:t>
          </a:r>
          <a:endParaRPr lang="ru-RU" sz="1600" dirty="0"/>
        </a:p>
      </dgm:t>
    </dgm:pt>
    <dgm:pt modelId="{ECFE7983-9680-474E-9225-ED1E12720F6A}" type="parTrans" cxnId="{8CE0D82A-F0A1-45EB-8486-652B6D28EDE2}">
      <dgm:prSet/>
      <dgm:spPr/>
      <dgm:t>
        <a:bodyPr/>
        <a:lstStyle/>
        <a:p>
          <a:endParaRPr lang="ru-RU"/>
        </a:p>
      </dgm:t>
    </dgm:pt>
    <dgm:pt modelId="{C272545D-6954-454E-BB43-11CAFD11B095}" type="sibTrans" cxnId="{8CE0D82A-F0A1-45EB-8486-652B6D28EDE2}">
      <dgm:prSet/>
      <dgm:spPr/>
      <dgm:t>
        <a:bodyPr/>
        <a:lstStyle/>
        <a:p>
          <a:endParaRPr lang="ru-RU"/>
        </a:p>
      </dgm:t>
    </dgm:pt>
    <dgm:pt modelId="{DF4AD22E-A121-4F02-B5D6-B2BB9C8B7A24}">
      <dgm:prSet phldrT="[Текст]"/>
      <dgm:spPr/>
      <dgm:t>
        <a:bodyPr/>
        <a:lstStyle/>
        <a:p>
          <a:r>
            <a:rPr lang="ru-RU" dirty="0" smtClean="0"/>
            <a:t>Художественно – эстетическое развитие</a:t>
          </a:r>
          <a:endParaRPr lang="ru-RU" dirty="0"/>
        </a:p>
      </dgm:t>
    </dgm:pt>
    <dgm:pt modelId="{AA86B6E1-73FB-45A0-9F9D-865A2B950A7D}" type="sibTrans" cxnId="{FEE7A0C5-60A1-436E-BC0D-AFA2D5C77A12}">
      <dgm:prSet/>
      <dgm:spPr/>
      <dgm:t>
        <a:bodyPr/>
        <a:lstStyle/>
        <a:p>
          <a:endParaRPr lang="ru-RU"/>
        </a:p>
      </dgm:t>
    </dgm:pt>
    <dgm:pt modelId="{6A5C7F75-B138-45E3-ABCC-1A67BE19D6F5}" type="parTrans" cxnId="{FEE7A0C5-60A1-436E-BC0D-AFA2D5C77A12}">
      <dgm:prSet/>
      <dgm:spPr/>
      <dgm:t>
        <a:bodyPr/>
        <a:lstStyle/>
        <a:p>
          <a:endParaRPr lang="ru-RU"/>
        </a:p>
      </dgm:t>
    </dgm:pt>
    <dgm:pt modelId="{CBF2FFC8-69D7-4F9C-9E5E-FF05514A1013}" type="pres">
      <dgm:prSet presAssocID="{9A1CDA87-E5E4-47B1-91DD-9E16DD0205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4E2ADF-8780-4D01-88A9-B62096F4ADD8}" type="pres">
      <dgm:prSet presAssocID="{AC3199D6-0DBD-4E42-A09C-5292DF676394}" presName="node" presStyleLbl="node1" presStyleIdx="0" presStyleCnt="5" custScaleX="146848" custScaleY="129577" custRadScaleRad="96505" custRadScaleInc="1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75F2F-4993-442E-8C24-C114F042CFD4}" type="pres">
      <dgm:prSet presAssocID="{9742F216-2743-4534-AD5D-1B7D84E01248}" presName="sibTrans" presStyleLbl="sibTrans2D1" presStyleIdx="0" presStyleCnt="5"/>
      <dgm:spPr/>
      <dgm:t>
        <a:bodyPr/>
        <a:lstStyle/>
        <a:p>
          <a:endParaRPr lang="ru-RU"/>
        </a:p>
      </dgm:t>
    </dgm:pt>
    <dgm:pt modelId="{0504F92D-DC35-4D06-A660-F77E690BDD54}" type="pres">
      <dgm:prSet presAssocID="{9742F216-2743-4534-AD5D-1B7D84E01248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A9B0F3EF-2679-474C-913A-B4708EFC8761}" type="pres">
      <dgm:prSet presAssocID="{C5AD1A7A-2275-40D4-B347-5512D4C3A9E5}" presName="node" presStyleLbl="node1" presStyleIdx="1" presStyleCnt="5" custScaleX="136741" custScaleY="138077" custRadScaleRad="101037" custRadScaleInc="5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314BF-5DE0-4CFE-AE4A-ED10E5F3E41B}" type="pres">
      <dgm:prSet presAssocID="{84B67B99-1D01-48D8-8098-1F0EEE1549ED}" presName="sibTrans" presStyleLbl="sibTrans2D1" presStyleIdx="1" presStyleCnt="5"/>
      <dgm:spPr/>
      <dgm:t>
        <a:bodyPr/>
        <a:lstStyle/>
        <a:p>
          <a:endParaRPr lang="ru-RU"/>
        </a:p>
      </dgm:t>
    </dgm:pt>
    <dgm:pt modelId="{0DBC3EAF-280D-4440-9BC3-EF0915DA5FF6}" type="pres">
      <dgm:prSet presAssocID="{84B67B99-1D01-48D8-8098-1F0EEE1549ED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00824A7C-9DDA-438A-9BAB-2A125B54A7FC}" type="pres">
      <dgm:prSet presAssocID="{F64D9F3F-7C0C-4D06-9C85-25FD59847D86}" presName="node" presStyleLbl="node1" presStyleIdx="2" presStyleCnt="5" custScaleX="148245" custScaleY="138640" custRadScaleRad="97755" custRadScaleInc="-24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BA9C7-CD4A-4876-BC45-62D2B999A4F2}" type="pres">
      <dgm:prSet presAssocID="{F301E8E1-D395-4247-A5EA-34B207B2257B}" presName="sibTrans" presStyleLbl="sibTrans2D1" presStyleIdx="2" presStyleCnt="5"/>
      <dgm:spPr/>
      <dgm:t>
        <a:bodyPr/>
        <a:lstStyle/>
        <a:p>
          <a:endParaRPr lang="ru-RU"/>
        </a:p>
      </dgm:t>
    </dgm:pt>
    <dgm:pt modelId="{15A9ECCA-F555-48C5-A90D-C7443722FA7B}" type="pres">
      <dgm:prSet presAssocID="{F301E8E1-D395-4247-A5EA-34B207B2257B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1D085CCE-A762-4944-9228-5297BC3E3E90}" type="pres">
      <dgm:prSet presAssocID="{DF4AD22E-A121-4F02-B5D6-B2BB9C8B7A24}" presName="node" presStyleLbl="node1" presStyleIdx="3" presStyleCnt="5" custScaleX="171657" custScaleY="144365" custRadScaleRad="102911" custRadScaleInc="36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E2AF9-DCD1-4E42-B2D2-01F17F568428}" type="pres">
      <dgm:prSet presAssocID="{AA86B6E1-73FB-45A0-9F9D-865A2B950A7D}" presName="sibTrans" presStyleLbl="sibTrans2D1" presStyleIdx="3" presStyleCnt="5" custLinFactNeighborX="32511" custLinFactNeighborY="-8371"/>
      <dgm:spPr/>
      <dgm:t>
        <a:bodyPr/>
        <a:lstStyle/>
        <a:p>
          <a:endParaRPr lang="ru-RU"/>
        </a:p>
      </dgm:t>
    </dgm:pt>
    <dgm:pt modelId="{80A9BFC9-D0FD-4A15-B12A-748E88E9F9FE}" type="pres">
      <dgm:prSet presAssocID="{AA86B6E1-73FB-45A0-9F9D-865A2B950A7D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A4B647E-2DD6-400F-AAE6-36F6C38AE4AC}" type="pres">
      <dgm:prSet presAssocID="{E393148E-B993-4880-88C9-12A076A22BBB}" presName="node" presStyleLbl="node1" presStyleIdx="4" presStyleCnt="5" custScaleX="144014" custScaleY="143801" custRadScaleRad="102213" custRadScaleInc="-12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5DBD6-98BD-45AD-BC0D-CCE09E1FC2E2}" type="pres">
      <dgm:prSet presAssocID="{C272545D-6954-454E-BB43-11CAFD11B095}" presName="sibTrans" presStyleLbl="sibTrans2D1" presStyleIdx="4" presStyleCnt="5"/>
      <dgm:spPr/>
      <dgm:t>
        <a:bodyPr/>
        <a:lstStyle/>
        <a:p>
          <a:endParaRPr lang="ru-RU"/>
        </a:p>
      </dgm:t>
    </dgm:pt>
    <dgm:pt modelId="{2D02E061-086E-4F86-80BF-37071189C772}" type="pres">
      <dgm:prSet presAssocID="{C272545D-6954-454E-BB43-11CAFD11B095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BA3736FF-F193-424F-B94E-480C8CCE3A99}" srcId="{9A1CDA87-E5E4-47B1-91DD-9E16DD0205D6}" destId="{C5AD1A7A-2275-40D4-B347-5512D4C3A9E5}" srcOrd="1" destOrd="0" parTransId="{160EBDE9-3AC3-4FF0-8370-5D34A4ECBCBF}" sibTransId="{84B67B99-1D01-48D8-8098-1F0EEE1549ED}"/>
    <dgm:cxn modelId="{2702B175-B276-469B-9840-9205FE659694}" type="presOf" srcId="{AA86B6E1-73FB-45A0-9F9D-865A2B950A7D}" destId="{8F9E2AF9-DCD1-4E42-B2D2-01F17F568428}" srcOrd="0" destOrd="0" presId="urn:microsoft.com/office/officeart/2005/8/layout/cycle7"/>
    <dgm:cxn modelId="{B96DB97A-7745-4B1D-82D3-EF9A99ABD7AC}" type="presOf" srcId="{F301E8E1-D395-4247-A5EA-34B207B2257B}" destId="{15A9ECCA-F555-48C5-A90D-C7443722FA7B}" srcOrd="1" destOrd="0" presId="urn:microsoft.com/office/officeart/2005/8/layout/cycle7"/>
    <dgm:cxn modelId="{68F0ECE7-7D65-4A95-BD93-E9C2A2510476}" type="presOf" srcId="{9742F216-2743-4534-AD5D-1B7D84E01248}" destId="{0504F92D-DC35-4D06-A660-F77E690BDD54}" srcOrd="1" destOrd="0" presId="urn:microsoft.com/office/officeart/2005/8/layout/cycle7"/>
    <dgm:cxn modelId="{6ABD5C62-68A0-4B3C-8FC8-3E4A69FD7DF8}" type="presOf" srcId="{AC3199D6-0DBD-4E42-A09C-5292DF676394}" destId="{A24E2ADF-8780-4D01-88A9-B62096F4ADD8}" srcOrd="0" destOrd="0" presId="urn:microsoft.com/office/officeart/2005/8/layout/cycle7"/>
    <dgm:cxn modelId="{52484975-E579-45AE-9826-01ED0F4211B9}" type="presOf" srcId="{84B67B99-1D01-48D8-8098-1F0EEE1549ED}" destId="{0DBC3EAF-280D-4440-9BC3-EF0915DA5FF6}" srcOrd="1" destOrd="0" presId="urn:microsoft.com/office/officeart/2005/8/layout/cycle7"/>
    <dgm:cxn modelId="{FEE7A0C5-60A1-436E-BC0D-AFA2D5C77A12}" srcId="{9A1CDA87-E5E4-47B1-91DD-9E16DD0205D6}" destId="{DF4AD22E-A121-4F02-B5D6-B2BB9C8B7A24}" srcOrd="3" destOrd="0" parTransId="{6A5C7F75-B138-45E3-ABCC-1A67BE19D6F5}" sibTransId="{AA86B6E1-73FB-45A0-9F9D-865A2B950A7D}"/>
    <dgm:cxn modelId="{7B988346-F4AA-4118-8DCC-6B8E407B7178}" type="presOf" srcId="{9A1CDA87-E5E4-47B1-91DD-9E16DD0205D6}" destId="{CBF2FFC8-69D7-4F9C-9E5E-FF05514A1013}" srcOrd="0" destOrd="0" presId="urn:microsoft.com/office/officeart/2005/8/layout/cycle7"/>
    <dgm:cxn modelId="{05E5F8E0-B772-490E-B436-B074514C567F}" type="presOf" srcId="{AA86B6E1-73FB-45A0-9F9D-865A2B950A7D}" destId="{80A9BFC9-D0FD-4A15-B12A-748E88E9F9FE}" srcOrd="1" destOrd="0" presId="urn:microsoft.com/office/officeart/2005/8/layout/cycle7"/>
    <dgm:cxn modelId="{985E25A1-387D-4C7C-96A3-7A15CC41DAAC}" type="presOf" srcId="{9742F216-2743-4534-AD5D-1B7D84E01248}" destId="{FCD75F2F-4993-442E-8C24-C114F042CFD4}" srcOrd="0" destOrd="0" presId="urn:microsoft.com/office/officeart/2005/8/layout/cycle7"/>
    <dgm:cxn modelId="{DB17ACA5-4D75-4C63-8180-52031C88AF2D}" type="presOf" srcId="{E393148E-B993-4880-88C9-12A076A22BBB}" destId="{9A4B647E-2DD6-400F-AAE6-36F6C38AE4AC}" srcOrd="0" destOrd="0" presId="urn:microsoft.com/office/officeart/2005/8/layout/cycle7"/>
    <dgm:cxn modelId="{C9097076-3782-41C7-9C45-32DED0916B83}" type="presOf" srcId="{F301E8E1-D395-4247-A5EA-34B207B2257B}" destId="{CA1BA9C7-CD4A-4876-BC45-62D2B999A4F2}" srcOrd="0" destOrd="0" presId="urn:microsoft.com/office/officeart/2005/8/layout/cycle7"/>
    <dgm:cxn modelId="{543026B8-8BFB-4407-BB74-E479F8D30A5B}" type="presOf" srcId="{C5AD1A7A-2275-40D4-B347-5512D4C3A9E5}" destId="{A9B0F3EF-2679-474C-913A-B4708EFC8761}" srcOrd="0" destOrd="0" presId="urn:microsoft.com/office/officeart/2005/8/layout/cycle7"/>
    <dgm:cxn modelId="{0DA01E29-62A7-421D-8FA9-0865DFBF55A1}" type="presOf" srcId="{C272545D-6954-454E-BB43-11CAFD11B095}" destId="{5375DBD6-98BD-45AD-BC0D-CCE09E1FC2E2}" srcOrd="0" destOrd="0" presId="urn:microsoft.com/office/officeart/2005/8/layout/cycle7"/>
    <dgm:cxn modelId="{8CE0D82A-F0A1-45EB-8486-652B6D28EDE2}" srcId="{9A1CDA87-E5E4-47B1-91DD-9E16DD0205D6}" destId="{E393148E-B993-4880-88C9-12A076A22BBB}" srcOrd="4" destOrd="0" parTransId="{ECFE7983-9680-474E-9225-ED1E12720F6A}" sibTransId="{C272545D-6954-454E-BB43-11CAFD11B095}"/>
    <dgm:cxn modelId="{C42D13CA-2559-4036-A336-0B151466607F}" srcId="{9A1CDA87-E5E4-47B1-91DD-9E16DD0205D6}" destId="{F64D9F3F-7C0C-4D06-9C85-25FD59847D86}" srcOrd="2" destOrd="0" parTransId="{EEA77692-EC2B-49A6-957C-61BECC36FF93}" sibTransId="{F301E8E1-D395-4247-A5EA-34B207B2257B}"/>
    <dgm:cxn modelId="{399A36EE-B63F-4AE4-B811-11C73EDA12C9}" type="presOf" srcId="{C272545D-6954-454E-BB43-11CAFD11B095}" destId="{2D02E061-086E-4F86-80BF-37071189C772}" srcOrd="1" destOrd="0" presId="urn:microsoft.com/office/officeart/2005/8/layout/cycle7"/>
    <dgm:cxn modelId="{40BB07A8-FC31-4A00-93A7-273FE6132E04}" type="presOf" srcId="{84B67B99-1D01-48D8-8098-1F0EEE1549ED}" destId="{28B314BF-5DE0-4CFE-AE4A-ED10E5F3E41B}" srcOrd="0" destOrd="0" presId="urn:microsoft.com/office/officeart/2005/8/layout/cycle7"/>
    <dgm:cxn modelId="{A27436BB-0874-4DEB-9F90-AF3641BC62DD}" srcId="{9A1CDA87-E5E4-47B1-91DD-9E16DD0205D6}" destId="{AC3199D6-0DBD-4E42-A09C-5292DF676394}" srcOrd="0" destOrd="0" parTransId="{E88EE891-6956-4FFC-94FA-5DDC9DF14CBD}" sibTransId="{9742F216-2743-4534-AD5D-1B7D84E01248}"/>
    <dgm:cxn modelId="{378CDE4D-EA48-4798-A384-9471834B8CBC}" type="presOf" srcId="{F64D9F3F-7C0C-4D06-9C85-25FD59847D86}" destId="{00824A7C-9DDA-438A-9BAB-2A125B54A7FC}" srcOrd="0" destOrd="0" presId="urn:microsoft.com/office/officeart/2005/8/layout/cycle7"/>
    <dgm:cxn modelId="{1E7A0113-A958-4C54-B2C8-7632025EC0F6}" type="presOf" srcId="{DF4AD22E-A121-4F02-B5D6-B2BB9C8B7A24}" destId="{1D085CCE-A762-4944-9228-5297BC3E3E90}" srcOrd="0" destOrd="0" presId="urn:microsoft.com/office/officeart/2005/8/layout/cycle7"/>
    <dgm:cxn modelId="{9BCC5FD1-E420-44AB-A53F-5211FCDA88E8}" type="presParOf" srcId="{CBF2FFC8-69D7-4F9C-9E5E-FF05514A1013}" destId="{A24E2ADF-8780-4D01-88A9-B62096F4ADD8}" srcOrd="0" destOrd="0" presId="urn:microsoft.com/office/officeart/2005/8/layout/cycle7"/>
    <dgm:cxn modelId="{4B3566B9-63B2-487A-9018-AF9C16A890A6}" type="presParOf" srcId="{CBF2FFC8-69D7-4F9C-9E5E-FF05514A1013}" destId="{FCD75F2F-4993-442E-8C24-C114F042CFD4}" srcOrd="1" destOrd="0" presId="urn:microsoft.com/office/officeart/2005/8/layout/cycle7"/>
    <dgm:cxn modelId="{DFEC9495-5108-4ECB-A1DA-50A453BE3E3B}" type="presParOf" srcId="{FCD75F2F-4993-442E-8C24-C114F042CFD4}" destId="{0504F92D-DC35-4D06-A660-F77E690BDD54}" srcOrd="0" destOrd="0" presId="urn:microsoft.com/office/officeart/2005/8/layout/cycle7"/>
    <dgm:cxn modelId="{A00BF220-4A2B-4667-8423-CDC10ECCC6C1}" type="presParOf" srcId="{CBF2FFC8-69D7-4F9C-9E5E-FF05514A1013}" destId="{A9B0F3EF-2679-474C-913A-B4708EFC8761}" srcOrd="2" destOrd="0" presId="urn:microsoft.com/office/officeart/2005/8/layout/cycle7"/>
    <dgm:cxn modelId="{BD68C518-723E-4F1F-BC04-B9DFD0503BAC}" type="presParOf" srcId="{CBF2FFC8-69D7-4F9C-9E5E-FF05514A1013}" destId="{28B314BF-5DE0-4CFE-AE4A-ED10E5F3E41B}" srcOrd="3" destOrd="0" presId="urn:microsoft.com/office/officeart/2005/8/layout/cycle7"/>
    <dgm:cxn modelId="{358A4DE2-1096-40C1-B95B-AF9A190A81E3}" type="presParOf" srcId="{28B314BF-5DE0-4CFE-AE4A-ED10E5F3E41B}" destId="{0DBC3EAF-280D-4440-9BC3-EF0915DA5FF6}" srcOrd="0" destOrd="0" presId="urn:microsoft.com/office/officeart/2005/8/layout/cycle7"/>
    <dgm:cxn modelId="{73BAEFE4-7384-4ECE-A989-C9351C4F852F}" type="presParOf" srcId="{CBF2FFC8-69D7-4F9C-9E5E-FF05514A1013}" destId="{00824A7C-9DDA-438A-9BAB-2A125B54A7FC}" srcOrd="4" destOrd="0" presId="urn:microsoft.com/office/officeart/2005/8/layout/cycle7"/>
    <dgm:cxn modelId="{EB68FB6A-A609-474A-BAAC-D301496E2E56}" type="presParOf" srcId="{CBF2FFC8-69D7-4F9C-9E5E-FF05514A1013}" destId="{CA1BA9C7-CD4A-4876-BC45-62D2B999A4F2}" srcOrd="5" destOrd="0" presId="urn:microsoft.com/office/officeart/2005/8/layout/cycle7"/>
    <dgm:cxn modelId="{51A49AC3-4B1A-4829-822C-9C3381FFF86C}" type="presParOf" srcId="{CA1BA9C7-CD4A-4876-BC45-62D2B999A4F2}" destId="{15A9ECCA-F555-48C5-A90D-C7443722FA7B}" srcOrd="0" destOrd="0" presId="urn:microsoft.com/office/officeart/2005/8/layout/cycle7"/>
    <dgm:cxn modelId="{1C71D235-68CF-4BF1-B636-1A7BED80A995}" type="presParOf" srcId="{CBF2FFC8-69D7-4F9C-9E5E-FF05514A1013}" destId="{1D085CCE-A762-4944-9228-5297BC3E3E90}" srcOrd="6" destOrd="0" presId="urn:microsoft.com/office/officeart/2005/8/layout/cycle7"/>
    <dgm:cxn modelId="{D943BB2F-7927-4001-A128-546568380C38}" type="presParOf" srcId="{CBF2FFC8-69D7-4F9C-9E5E-FF05514A1013}" destId="{8F9E2AF9-DCD1-4E42-B2D2-01F17F568428}" srcOrd="7" destOrd="0" presId="urn:microsoft.com/office/officeart/2005/8/layout/cycle7"/>
    <dgm:cxn modelId="{7E4C9846-11D8-4E46-8CCB-A431AA08EA46}" type="presParOf" srcId="{8F9E2AF9-DCD1-4E42-B2D2-01F17F568428}" destId="{80A9BFC9-D0FD-4A15-B12A-748E88E9F9FE}" srcOrd="0" destOrd="0" presId="urn:microsoft.com/office/officeart/2005/8/layout/cycle7"/>
    <dgm:cxn modelId="{09E4D73B-4074-43FE-887B-F77173CA70B9}" type="presParOf" srcId="{CBF2FFC8-69D7-4F9C-9E5E-FF05514A1013}" destId="{9A4B647E-2DD6-400F-AAE6-36F6C38AE4AC}" srcOrd="8" destOrd="0" presId="urn:microsoft.com/office/officeart/2005/8/layout/cycle7"/>
    <dgm:cxn modelId="{CD109054-484C-422B-81F2-349BDEB1D78D}" type="presParOf" srcId="{CBF2FFC8-69D7-4F9C-9E5E-FF05514A1013}" destId="{5375DBD6-98BD-45AD-BC0D-CCE09E1FC2E2}" srcOrd="9" destOrd="0" presId="urn:microsoft.com/office/officeart/2005/8/layout/cycle7"/>
    <dgm:cxn modelId="{EE8E0D97-AFE4-4AD6-9656-DD6781E56669}" type="presParOf" srcId="{5375DBD6-98BD-45AD-BC0D-CCE09E1FC2E2}" destId="{2D02E061-086E-4F86-80BF-37071189C77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7D10BB-7BAF-403B-BD06-0F7C801F45E7}" type="doc">
      <dgm:prSet loTypeId="urn:microsoft.com/office/officeart/2005/8/layout/vList2" loCatId="list" qsTypeId="urn:microsoft.com/office/officeart/2005/8/quickstyle/simple1#2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664F7AB-B0C8-46CC-BE6B-433D57FB7F70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Социально –</a:t>
          </a:r>
          <a:br>
            <a:rPr lang="ru-RU" sz="2000" b="0" dirty="0" smtClean="0">
              <a:latin typeface="Arial" pitchFamily="34" charset="0"/>
              <a:cs typeface="Arial" pitchFamily="34" charset="0"/>
            </a:rPr>
          </a:br>
          <a:r>
            <a:rPr lang="ru-RU" sz="2000" b="0" dirty="0" smtClean="0">
              <a:latin typeface="Arial" pitchFamily="34" charset="0"/>
              <a:cs typeface="Arial" pitchFamily="34" charset="0"/>
            </a:rPr>
            <a:t>коммуникативное развитие</a:t>
          </a:r>
        </a:p>
      </dgm:t>
    </dgm:pt>
    <dgm:pt modelId="{0CD7D99C-1C51-4DED-A2F6-22214624C07D}" type="parTrans" cxnId="{9D52CA09-A1C0-4019-B97C-0BFA881135F9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F29338F9-0046-4FB4-A88B-9E8EC09C2B67}" type="sibTrans" cxnId="{9D52CA09-A1C0-4019-B97C-0BFA881135F9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0A524688-D690-4736-AE79-5B3BDB16A741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Познавательное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6CD4764F-3E1C-49E5-9577-0B03F6FF19CE}" type="parTrans" cxnId="{71C5557A-B843-44FE-A162-7ABAE1F3C515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B3B8C700-7D72-4E12-8897-E44A123958DD}" type="sibTrans" cxnId="{71C5557A-B843-44FE-A162-7ABAE1F3C515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FD74041C-3F25-4737-B517-64D510520762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Художественно – </a:t>
          </a:r>
          <a:br>
            <a:rPr lang="ru-RU" sz="2000" b="0" dirty="0" smtClean="0">
              <a:latin typeface="Arial" pitchFamily="34" charset="0"/>
              <a:cs typeface="Arial" pitchFamily="34" charset="0"/>
            </a:rPr>
          </a:br>
          <a:r>
            <a:rPr lang="ru-RU" sz="2000" b="0" dirty="0" smtClean="0">
              <a:latin typeface="Arial" pitchFamily="34" charset="0"/>
              <a:cs typeface="Arial" pitchFamily="34" charset="0"/>
            </a:rPr>
            <a:t>эстетическое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EAE1CA11-5B47-4419-9368-B98457536378}" type="parTrans" cxnId="{4701FA3E-FEA7-4A8A-9938-89AD47D63826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B5D145AE-86A3-4F86-B3F0-618124CB7833}" type="sibTrans" cxnId="{4701FA3E-FEA7-4A8A-9938-89AD47D63826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A0DCEB34-3928-424E-A646-90F726E81B58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A2B515FB-DB67-4BA7-9129-77FA8581702C}" type="parTrans" cxnId="{BBA06B36-15F4-4CBE-9A8C-013D993210AB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10DC671D-EF2D-40F6-AFFB-1D87A3124C26}" type="sibTrans" cxnId="{BBA06B36-15F4-4CBE-9A8C-013D993210AB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B94BB278-ACB6-4C6F-AFA6-87887BA9920F}">
      <dgm:prSet custT="1"/>
      <dgm:spPr/>
      <dgm:t>
        <a:bodyPr/>
        <a:lstStyle/>
        <a:p>
          <a:r>
            <a:rPr lang="ru-RU" sz="2000" b="0" dirty="0" smtClean="0">
              <a:latin typeface="Arial" pitchFamily="34" charset="0"/>
              <a:cs typeface="Arial" pitchFamily="34" charset="0"/>
            </a:rPr>
            <a:t>Речевое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946D91FA-6DCB-4726-A8E0-D97B85F7E00F}" type="parTrans" cxnId="{89D7F608-935C-4D6B-BAD1-54B69960D820}">
      <dgm:prSet/>
      <dgm:spPr/>
      <dgm:t>
        <a:bodyPr/>
        <a:lstStyle/>
        <a:p>
          <a:endParaRPr lang="ru-RU" b="0"/>
        </a:p>
      </dgm:t>
    </dgm:pt>
    <dgm:pt modelId="{BB6AE56D-BC3E-4DA6-A6CC-D1EDEA4B4C27}" type="sibTrans" cxnId="{89D7F608-935C-4D6B-BAD1-54B69960D820}">
      <dgm:prSet/>
      <dgm:spPr/>
      <dgm:t>
        <a:bodyPr/>
        <a:lstStyle/>
        <a:p>
          <a:endParaRPr lang="ru-RU" b="0"/>
        </a:p>
      </dgm:t>
    </dgm:pt>
    <dgm:pt modelId="{2156BDA4-D755-45A3-B6E1-03E345C48250}" type="pres">
      <dgm:prSet presAssocID="{C57D10BB-7BAF-403B-BD06-0F7C801F45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DC783B-C501-4F68-93B9-77BEFB52B810}" type="pres">
      <dgm:prSet presAssocID="{C664F7AB-B0C8-46CC-BE6B-433D57FB7F7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EC039-93C0-4D8A-A208-6EE4FDFBBEC1}" type="pres">
      <dgm:prSet presAssocID="{F29338F9-0046-4FB4-A88B-9E8EC09C2B67}" presName="spacer" presStyleCnt="0"/>
      <dgm:spPr/>
      <dgm:t>
        <a:bodyPr/>
        <a:lstStyle/>
        <a:p>
          <a:endParaRPr lang="ru-RU"/>
        </a:p>
      </dgm:t>
    </dgm:pt>
    <dgm:pt modelId="{5BE26614-D759-4B62-A9CA-271E045E508C}" type="pres">
      <dgm:prSet presAssocID="{0A524688-D690-4736-AE79-5B3BDB16A74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DC21F-B614-480D-96FB-21E627ACF4B2}" type="pres">
      <dgm:prSet presAssocID="{B3B8C700-7D72-4E12-8897-E44A123958DD}" presName="spacer" presStyleCnt="0"/>
      <dgm:spPr/>
      <dgm:t>
        <a:bodyPr/>
        <a:lstStyle/>
        <a:p>
          <a:endParaRPr lang="ru-RU"/>
        </a:p>
      </dgm:t>
    </dgm:pt>
    <dgm:pt modelId="{24BBC588-691C-4FB5-9946-E60280BA0B83}" type="pres">
      <dgm:prSet presAssocID="{B94BB278-ACB6-4C6F-AFA6-87887BA9920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5FD29-C11C-46BD-A089-85BE9BB588BC}" type="pres">
      <dgm:prSet presAssocID="{BB6AE56D-BC3E-4DA6-A6CC-D1EDEA4B4C27}" presName="spacer" presStyleCnt="0"/>
      <dgm:spPr/>
      <dgm:t>
        <a:bodyPr/>
        <a:lstStyle/>
        <a:p>
          <a:endParaRPr lang="ru-RU"/>
        </a:p>
      </dgm:t>
    </dgm:pt>
    <dgm:pt modelId="{218BCDC9-20AF-4AE9-8FCA-730660FAD8A2}" type="pres">
      <dgm:prSet presAssocID="{FD74041C-3F25-4737-B517-64D51052076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ECDC0-5D98-4984-9569-AE8DFC925189}" type="pres">
      <dgm:prSet presAssocID="{B5D145AE-86A3-4F86-B3F0-618124CB7833}" presName="spacer" presStyleCnt="0"/>
      <dgm:spPr/>
      <dgm:t>
        <a:bodyPr/>
        <a:lstStyle/>
        <a:p>
          <a:endParaRPr lang="ru-RU"/>
        </a:p>
      </dgm:t>
    </dgm:pt>
    <dgm:pt modelId="{E532612F-4BF5-42C8-A1A6-9763C43D7424}" type="pres">
      <dgm:prSet presAssocID="{A0DCEB34-3928-424E-A646-90F726E81B5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01FA3E-FEA7-4A8A-9938-89AD47D63826}" srcId="{C57D10BB-7BAF-403B-BD06-0F7C801F45E7}" destId="{FD74041C-3F25-4737-B517-64D510520762}" srcOrd="3" destOrd="0" parTransId="{EAE1CA11-5B47-4419-9368-B98457536378}" sibTransId="{B5D145AE-86A3-4F86-B3F0-618124CB7833}"/>
    <dgm:cxn modelId="{71C5557A-B843-44FE-A162-7ABAE1F3C515}" srcId="{C57D10BB-7BAF-403B-BD06-0F7C801F45E7}" destId="{0A524688-D690-4736-AE79-5B3BDB16A741}" srcOrd="1" destOrd="0" parTransId="{6CD4764F-3E1C-49E5-9577-0B03F6FF19CE}" sibTransId="{B3B8C700-7D72-4E12-8897-E44A123958DD}"/>
    <dgm:cxn modelId="{F91B5155-E651-4848-BA8F-39135EDF70B3}" type="presOf" srcId="{C664F7AB-B0C8-46CC-BE6B-433D57FB7F70}" destId="{95DC783B-C501-4F68-93B9-77BEFB52B810}" srcOrd="0" destOrd="0" presId="urn:microsoft.com/office/officeart/2005/8/layout/vList2"/>
    <dgm:cxn modelId="{9D52CA09-A1C0-4019-B97C-0BFA881135F9}" srcId="{C57D10BB-7BAF-403B-BD06-0F7C801F45E7}" destId="{C664F7AB-B0C8-46CC-BE6B-433D57FB7F70}" srcOrd="0" destOrd="0" parTransId="{0CD7D99C-1C51-4DED-A2F6-22214624C07D}" sibTransId="{F29338F9-0046-4FB4-A88B-9E8EC09C2B67}"/>
    <dgm:cxn modelId="{47A2BF25-167B-4FE7-8712-D2C2BD6B1B98}" type="presOf" srcId="{FD74041C-3F25-4737-B517-64D510520762}" destId="{218BCDC9-20AF-4AE9-8FCA-730660FAD8A2}" srcOrd="0" destOrd="0" presId="urn:microsoft.com/office/officeart/2005/8/layout/vList2"/>
    <dgm:cxn modelId="{89D7F608-935C-4D6B-BAD1-54B69960D820}" srcId="{C57D10BB-7BAF-403B-BD06-0F7C801F45E7}" destId="{B94BB278-ACB6-4C6F-AFA6-87887BA9920F}" srcOrd="2" destOrd="0" parTransId="{946D91FA-6DCB-4726-A8E0-D97B85F7E00F}" sibTransId="{BB6AE56D-BC3E-4DA6-A6CC-D1EDEA4B4C27}"/>
    <dgm:cxn modelId="{BBA06B36-15F4-4CBE-9A8C-013D993210AB}" srcId="{C57D10BB-7BAF-403B-BD06-0F7C801F45E7}" destId="{A0DCEB34-3928-424E-A646-90F726E81B58}" srcOrd="4" destOrd="0" parTransId="{A2B515FB-DB67-4BA7-9129-77FA8581702C}" sibTransId="{10DC671D-EF2D-40F6-AFFB-1D87A3124C26}"/>
    <dgm:cxn modelId="{FEC79186-E431-43D2-86AB-F9CF34039258}" type="presOf" srcId="{B94BB278-ACB6-4C6F-AFA6-87887BA9920F}" destId="{24BBC588-691C-4FB5-9946-E60280BA0B83}" srcOrd="0" destOrd="0" presId="urn:microsoft.com/office/officeart/2005/8/layout/vList2"/>
    <dgm:cxn modelId="{F1797D1C-9BEE-4B12-8B46-A20A29AC4BBF}" type="presOf" srcId="{A0DCEB34-3928-424E-A646-90F726E81B58}" destId="{E532612F-4BF5-42C8-A1A6-9763C43D7424}" srcOrd="0" destOrd="0" presId="urn:microsoft.com/office/officeart/2005/8/layout/vList2"/>
    <dgm:cxn modelId="{9DA768B0-EE76-44C6-855C-C2186CA64F25}" type="presOf" srcId="{C57D10BB-7BAF-403B-BD06-0F7C801F45E7}" destId="{2156BDA4-D755-45A3-B6E1-03E345C48250}" srcOrd="0" destOrd="0" presId="urn:microsoft.com/office/officeart/2005/8/layout/vList2"/>
    <dgm:cxn modelId="{80ECBC9D-14AB-490F-8A86-C954AE3F3068}" type="presOf" srcId="{0A524688-D690-4736-AE79-5B3BDB16A741}" destId="{5BE26614-D759-4B62-A9CA-271E045E508C}" srcOrd="0" destOrd="0" presId="urn:microsoft.com/office/officeart/2005/8/layout/vList2"/>
    <dgm:cxn modelId="{C30466A2-B35C-45AD-AB2D-1C78CC9CDDF7}" type="presParOf" srcId="{2156BDA4-D755-45A3-B6E1-03E345C48250}" destId="{95DC783B-C501-4F68-93B9-77BEFB52B810}" srcOrd="0" destOrd="0" presId="urn:microsoft.com/office/officeart/2005/8/layout/vList2"/>
    <dgm:cxn modelId="{4D15E7FA-B19F-4D3E-B39B-88C7650AB3B7}" type="presParOf" srcId="{2156BDA4-D755-45A3-B6E1-03E345C48250}" destId="{58CEC039-93C0-4D8A-A208-6EE4FDFBBEC1}" srcOrd="1" destOrd="0" presId="urn:microsoft.com/office/officeart/2005/8/layout/vList2"/>
    <dgm:cxn modelId="{757A90E9-84D2-4369-8086-183EF3B473C0}" type="presParOf" srcId="{2156BDA4-D755-45A3-B6E1-03E345C48250}" destId="{5BE26614-D759-4B62-A9CA-271E045E508C}" srcOrd="2" destOrd="0" presId="urn:microsoft.com/office/officeart/2005/8/layout/vList2"/>
    <dgm:cxn modelId="{C4328406-4498-44AA-B20B-01094D52BFFA}" type="presParOf" srcId="{2156BDA4-D755-45A3-B6E1-03E345C48250}" destId="{F97DC21F-B614-480D-96FB-21E627ACF4B2}" srcOrd="3" destOrd="0" presId="urn:microsoft.com/office/officeart/2005/8/layout/vList2"/>
    <dgm:cxn modelId="{E97CB24D-7047-454F-AEF1-FEAE5573B66B}" type="presParOf" srcId="{2156BDA4-D755-45A3-B6E1-03E345C48250}" destId="{24BBC588-691C-4FB5-9946-E60280BA0B83}" srcOrd="4" destOrd="0" presId="urn:microsoft.com/office/officeart/2005/8/layout/vList2"/>
    <dgm:cxn modelId="{FF621039-837D-43E5-B1AE-63E77E9912D9}" type="presParOf" srcId="{2156BDA4-D755-45A3-B6E1-03E345C48250}" destId="{1B65FD29-C11C-46BD-A089-85BE9BB588BC}" srcOrd="5" destOrd="0" presId="urn:microsoft.com/office/officeart/2005/8/layout/vList2"/>
    <dgm:cxn modelId="{052202F5-2B56-4992-A499-F0C5EB04FE7A}" type="presParOf" srcId="{2156BDA4-D755-45A3-B6E1-03E345C48250}" destId="{218BCDC9-20AF-4AE9-8FCA-730660FAD8A2}" srcOrd="6" destOrd="0" presId="urn:microsoft.com/office/officeart/2005/8/layout/vList2"/>
    <dgm:cxn modelId="{06BC46B5-AE0D-40D8-9B90-305F086C5C43}" type="presParOf" srcId="{2156BDA4-D755-45A3-B6E1-03E345C48250}" destId="{8B9ECDC0-5D98-4984-9569-AE8DFC925189}" srcOrd="7" destOrd="0" presId="urn:microsoft.com/office/officeart/2005/8/layout/vList2"/>
    <dgm:cxn modelId="{FFB62E80-C088-420D-A5BF-C188558DAE8D}" type="presParOf" srcId="{2156BDA4-D755-45A3-B6E1-03E345C48250}" destId="{E532612F-4BF5-42C8-A1A6-9763C43D742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C39AFC-00BE-4A13-844D-E85E9536B52A}" type="doc">
      <dgm:prSet loTypeId="urn:microsoft.com/office/officeart/2005/8/layout/vList2" loCatId="list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01B83FE0-DD35-4337-9C6C-819A5F48758A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9ED95637-393E-42D2-A5AF-F031241B5110}" type="parTrans" cxnId="{58D6C64F-71CF-4CAF-853B-8B598E355CBD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FDC7DC4C-3044-4AA0-A901-311D8A957FAE}" type="sibTrans" cxnId="{58D6C64F-71CF-4CAF-853B-8B598E355CBD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7BCAC5FE-B4CD-46A3-A106-2EE3FE5E3A30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Социально-личностное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D1E47178-0BB3-411A-9C78-EE6EB0F920AD}" type="parTrans" cxnId="{12C4FCD3-DB06-4BA4-B5D3-0ED51AE373E1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B9CEA070-4D0F-4BA8-84A4-8A60D139E876}" type="sibTrans" cxnId="{12C4FCD3-DB06-4BA4-B5D3-0ED51AE373E1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F2C7EF54-6CDE-4690-A08C-9C107569EA13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Познавательно-речевое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2FA8D9B5-1C16-4299-B21F-E908FE8ECB50}" type="parTrans" cxnId="{92ED264D-51E8-4B85-A7D5-0DA4AAC168D3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4256DD95-0CF0-4A9E-A7FF-876C50884443}" type="sibTrans" cxnId="{92ED264D-51E8-4B85-A7D5-0DA4AAC168D3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0EF00866-8D98-4079-BA72-1C7645E45BA6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Художественно-эстетическое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7359AB25-902F-4AF1-9ECF-6CDDDB100546}" type="parTrans" cxnId="{19DB6FA6-8D49-44DC-9A1E-AEB5882AA281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908D502C-DBF2-4C70-962B-CC57B1DFD7D1}" type="sibTrans" cxnId="{19DB6FA6-8D49-44DC-9A1E-AEB5882AA281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2F5F753C-D837-441B-806E-EFA06E33125E}" type="pres">
      <dgm:prSet presAssocID="{84C39AFC-00BE-4A13-844D-E85E9536B5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38377D-3922-42DF-8369-39ECD7F427D8}" type="pres">
      <dgm:prSet presAssocID="{01B83FE0-DD35-4337-9C6C-819A5F48758A}" presName="parentText" presStyleLbl="node1" presStyleIdx="0" presStyleCnt="4" custLinFactY="383212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5203B-A179-4D94-9709-33767BE5F7B0}" type="pres">
      <dgm:prSet presAssocID="{FDC7DC4C-3044-4AA0-A901-311D8A957FAE}" presName="spacer" presStyleCnt="0"/>
      <dgm:spPr/>
    </dgm:pt>
    <dgm:pt modelId="{4CA5769E-245D-458D-AF83-50B01101D3D7}" type="pres">
      <dgm:prSet presAssocID="{7BCAC5FE-B4CD-46A3-A106-2EE3FE5E3A30}" presName="parentText" presStyleLbl="node1" presStyleIdx="1" presStyleCnt="4" custLinFactY="-100000" custLinFactNeighborY="-118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0719A-1E78-4DEB-85BB-7E250BDCD67C}" type="pres">
      <dgm:prSet presAssocID="{B9CEA070-4D0F-4BA8-84A4-8A60D139E876}" presName="spacer" presStyleCnt="0"/>
      <dgm:spPr/>
    </dgm:pt>
    <dgm:pt modelId="{EE10E463-673C-4E89-BB71-83D8C5ADF0CF}" type="pres">
      <dgm:prSet presAssocID="{F2C7EF54-6CDE-4690-A08C-9C107569EA13}" presName="parentText" presStyleLbl="node1" presStyleIdx="2" presStyleCnt="4" custScaleY="190381" custLinFactY="-100000" custLinFactNeighborY="-162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8A2A0-E81C-4D37-BC1E-2A9571ED0067}" type="pres">
      <dgm:prSet presAssocID="{4256DD95-0CF0-4A9E-A7FF-876C50884443}" presName="spacer" presStyleCnt="0"/>
      <dgm:spPr/>
    </dgm:pt>
    <dgm:pt modelId="{038AC2C6-75AA-433C-BF70-7CF5CCB69053}" type="pres">
      <dgm:prSet presAssocID="{0EF00866-8D98-4079-BA72-1C7645E45BA6}" presName="parentText" presStyleLbl="node1" presStyleIdx="3" presStyleCnt="4" custLinFactY="-100000" custLinFactNeighborY="-1217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7749CB-4BB5-4BF2-A28B-3E16CC1C0F26}" type="presOf" srcId="{7BCAC5FE-B4CD-46A3-A106-2EE3FE5E3A30}" destId="{4CA5769E-245D-458D-AF83-50B01101D3D7}" srcOrd="0" destOrd="0" presId="urn:microsoft.com/office/officeart/2005/8/layout/vList2"/>
    <dgm:cxn modelId="{58D6C64F-71CF-4CAF-853B-8B598E355CBD}" srcId="{84C39AFC-00BE-4A13-844D-E85E9536B52A}" destId="{01B83FE0-DD35-4337-9C6C-819A5F48758A}" srcOrd="0" destOrd="0" parTransId="{9ED95637-393E-42D2-A5AF-F031241B5110}" sibTransId="{FDC7DC4C-3044-4AA0-A901-311D8A957FAE}"/>
    <dgm:cxn modelId="{90D440A1-35EA-4529-BF2C-AA1B1A66A9A6}" type="presOf" srcId="{84C39AFC-00BE-4A13-844D-E85E9536B52A}" destId="{2F5F753C-D837-441B-806E-EFA06E33125E}" srcOrd="0" destOrd="0" presId="urn:microsoft.com/office/officeart/2005/8/layout/vList2"/>
    <dgm:cxn modelId="{E2FCCCE3-CEEC-455D-BF54-214A05035E14}" type="presOf" srcId="{01B83FE0-DD35-4337-9C6C-819A5F48758A}" destId="{7B38377D-3922-42DF-8369-39ECD7F427D8}" srcOrd="0" destOrd="0" presId="urn:microsoft.com/office/officeart/2005/8/layout/vList2"/>
    <dgm:cxn modelId="{92ED264D-51E8-4B85-A7D5-0DA4AAC168D3}" srcId="{84C39AFC-00BE-4A13-844D-E85E9536B52A}" destId="{F2C7EF54-6CDE-4690-A08C-9C107569EA13}" srcOrd="2" destOrd="0" parTransId="{2FA8D9B5-1C16-4299-B21F-E908FE8ECB50}" sibTransId="{4256DD95-0CF0-4A9E-A7FF-876C50884443}"/>
    <dgm:cxn modelId="{BE6B1CE8-9ACB-494F-8871-AF85C1EA41E7}" type="presOf" srcId="{F2C7EF54-6CDE-4690-A08C-9C107569EA13}" destId="{EE10E463-673C-4E89-BB71-83D8C5ADF0CF}" srcOrd="0" destOrd="0" presId="urn:microsoft.com/office/officeart/2005/8/layout/vList2"/>
    <dgm:cxn modelId="{19DB6FA6-8D49-44DC-9A1E-AEB5882AA281}" srcId="{84C39AFC-00BE-4A13-844D-E85E9536B52A}" destId="{0EF00866-8D98-4079-BA72-1C7645E45BA6}" srcOrd="3" destOrd="0" parTransId="{7359AB25-902F-4AF1-9ECF-6CDDDB100546}" sibTransId="{908D502C-DBF2-4C70-962B-CC57B1DFD7D1}"/>
    <dgm:cxn modelId="{792BB57B-794E-4A5B-BE03-DAD42CA70DE9}" type="presOf" srcId="{0EF00866-8D98-4079-BA72-1C7645E45BA6}" destId="{038AC2C6-75AA-433C-BF70-7CF5CCB69053}" srcOrd="0" destOrd="0" presId="urn:microsoft.com/office/officeart/2005/8/layout/vList2"/>
    <dgm:cxn modelId="{12C4FCD3-DB06-4BA4-B5D3-0ED51AE373E1}" srcId="{84C39AFC-00BE-4A13-844D-E85E9536B52A}" destId="{7BCAC5FE-B4CD-46A3-A106-2EE3FE5E3A30}" srcOrd="1" destOrd="0" parTransId="{D1E47178-0BB3-411A-9C78-EE6EB0F920AD}" sibTransId="{B9CEA070-4D0F-4BA8-84A4-8A60D139E876}"/>
    <dgm:cxn modelId="{DD52652F-0620-472E-9D10-A53BDB2C7A7A}" type="presParOf" srcId="{2F5F753C-D837-441B-806E-EFA06E33125E}" destId="{7B38377D-3922-42DF-8369-39ECD7F427D8}" srcOrd="0" destOrd="0" presId="urn:microsoft.com/office/officeart/2005/8/layout/vList2"/>
    <dgm:cxn modelId="{06F30F1A-AE2B-430F-817F-02055E660776}" type="presParOf" srcId="{2F5F753C-D837-441B-806E-EFA06E33125E}" destId="{5975203B-A179-4D94-9709-33767BE5F7B0}" srcOrd="1" destOrd="0" presId="urn:microsoft.com/office/officeart/2005/8/layout/vList2"/>
    <dgm:cxn modelId="{2BAC91A3-4706-46DD-B572-6D14DDB659A3}" type="presParOf" srcId="{2F5F753C-D837-441B-806E-EFA06E33125E}" destId="{4CA5769E-245D-458D-AF83-50B01101D3D7}" srcOrd="2" destOrd="0" presId="urn:microsoft.com/office/officeart/2005/8/layout/vList2"/>
    <dgm:cxn modelId="{1817AB60-CB24-4F0A-BC11-66AD7972E57F}" type="presParOf" srcId="{2F5F753C-D837-441B-806E-EFA06E33125E}" destId="{72D0719A-1E78-4DEB-85BB-7E250BDCD67C}" srcOrd="3" destOrd="0" presId="urn:microsoft.com/office/officeart/2005/8/layout/vList2"/>
    <dgm:cxn modelId="{48961649-E2EC-4272-87E6-942044A92B3D}" type="presParOf" srcId="{2F5F753C-D837-441B-806E-EFA06E33125E}" destId="{EE10E463-673C-4E89-BB71-83D8C5ADF0CF}" srcOrd="4" destOrd="0" presId="urn:microsoft.com/office/officeart/2005/8/layout/vList2"/>
    <dgm:cxn modelId="{B151846B-FB4D-4307-96C7-6F1F97AA464D}" type="presParOf" srcId="{2F5F753C-D837-441B-806E-EFA06E33125E}" destId="{7A68A2A0-E81C-4D37-BC1E-2A9571ED0067}" srcOrd="5" destOrd="0" presId="urn:microsoft.com/office/officeart/2005/8/layout/vList2"/>
    <dgm:cxn modelId="{27E5E5DE-EE26-4FB5-A1D6-BB55AD958B53}" type="presParOf" srcId="{2F5F753C-D837-441B-806E-EFA06E33125E}" destId="{038AC2C6-75AA-433C-BF70-7CF5CCB6905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EE5608-F722-4C50-A604-D4A8088B3C52}">
      <dsp:nvSpPr>
        <dsp:cNvPr id="0" name=""/>
        <dsp:cNvSpPr/>
      </dsp:nvSpPr>
      <dsp:spPr>
        <a:xfrm>
          <a:off x="0" y="122015"/>
          <a:ext cx="7185992" cy="491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Arial" pitchFamily="34" charset="0"/>
              <a:cs typeface="Arial" pitchFamily="34" charset="0"/>
            </a:rPr>
            <a:t>I</a:t>
          </a:r>
          <a:r>
            <a:rPr lang="ru-RU" sz="2100" b="1" kern="1200" dirty="0" smtClean="0">
              <a:latin typeface="Arial" pitchFamily="34" charset="0"/>
              <a:cs typeface="Arial" pitchFamily="34" charset="0"/>
            </a:rPr>
            <a:t>. ОБЩИЕ ПОЛОЖЕНИЯ</a:t>
          </a:r>
          <a:endParaRPr lang="ru-RU" sz="2100" b="1" kern="1200" dirty="0">
            <a:latin typeface="Arial" pitchFamily="34" charset="0"/>
            <a:cs typeface="Arial" pitchFamily="34" charset="0"/>
          </a:endParaRPr>
        </a:p>
      </dsp:txBody>
      <dsp:txXfrm>
        <a:off x="0" y="122015"/>
        <a:ext cx="7185992" cy="491400"/>
      </dsp:txXfrm>
    </dsp:sp>
    <dsp:sp modelId="{82C9DFBF-D5B7-422D-8423-A9566CF8165A}">
      <dsp:nvSpPr>
        <dsp:cNvPr id="0" name=""/>
        <dsp:cNvSpPr/>
      </dsp:nvSpPr>
      <dsp:spPr>
        <a:xfrm>
          <a:off x="0" y="795549"/>
          <a:ext cx="7185992" cy="491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II. ТРЕБОВАНИЯ К СТРУКТУРЕ ООП ДО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0" y="795549"/>
        <a:ext cx="7185992" cy="491400"/>
      </dsp:txXfrm>
    </dsp:sp>
    <dsp:sp modelId="{F2C7EA58-5A01-44EE-ABEF-75818CB85192}">
      <dsp:nvSpPr>
        <dsp:cNvPr id="0" name=""/>
        <dsp:cNvSpPr/>
      </dsp:nvSpPr>
      <dsp:spPr>
        <a:xfrm>
          <a:off x="0" y="1525123"/>
          <a:ext cx="7185992" cy="491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III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.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ТРЕБОВАНИЯ К УСЛОВИЯМ РЕАЛИЗАЦИИ ООП ДО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0" y="1525123"/>
        <a:ext cx="7185992" cy="491400"/>
      </dsp:txXfrm>
    </dsp:sp>
    <dsp:sp modelId="{0CED4AFF-BE05-4E75-BA4D-43614F6C4FFB}">
      <dsp:nvSpPr>
        <dsp:cNvPr id="0" name=""/>
        <dsp:cNvSpPr/>
      </dsp:nvSpPr>
      <dsp:spPr>
        <a:xfrm>
          <a:off x="0" y="2016843"/>
          <a:ext cx="7185992" cy="1956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155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 психолого-педагогическим условиям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 развивающей предметно-пространственной среде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 кадровым условиям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 материально-техническим условиям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 финансовым условиям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0" y="2016843"/>
        <a:ext cx="7185992" cy="1956578"/>
      </dsp:txXfrm>
    </dsp:sp>
    <dsp:sp modelId="{536C2E60-155B-45B6-8CA3-F1BDCFF20623}">
      <dsp:nvSpPr>
        <dsp:cNvPr id="0" name=""/>
        <dsp:cNvSpPr/>
      </dsp:nvSpPr>
      <dsp:spPr>
        <a:xfrm>
          <a:off x="0" y="4116639"/>
          <a:ext cx="7185992" cy="491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IV. ТРЕБОВАНИЯ К РЕЗУЛЬТАТАМ ОСВОЕНИЯ ООП ДО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0" y="4116639"/>
        <a:ext cx="7185992" cy="491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5F3576-11B7-43EE-964B-5F24636E367A}">
      <dsp:nvSpPr>
        <dsp:cNvPr id="0" name=""/>
        <dsp:cNvSpPr/>
      </dsp:nvSpPr>
      <dsp:spPr>
        <a:xfrm>
          <a:off x="0" y="1482331"/>
          <a:ext cx="1549055" cy="1152151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структуре ООП ДО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482331"/>
        <a:ext cx="1549055" cy="1152151"/>
      </dsp:txXfrm>
    </dsp:sp>
    <dsp:sp modelId="{CCC3415B-94EB-4165-AA35-D820A9586B6A}">
      <dsp:nvSpPr>
        <dsp:cNvPr id="0" name=""/>
        <dsp:cNvSpPr/>
      </dsp:nvSpPr>
      <dsp:spPr>
        <a:xfrm>
          <a:off x="1644212" y="1697876"/>
          <a:ext cx="668247" cy="66824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644212" y="1697876"/>
        <a:ext cx="668247" cy="668247"/>
      </dsp:txXfrm>
    </dsp:sp>
    <dsp:sp modelId="{701B78F6-4137-4668-8C29-B4A3097D7DD0}">
      <dsp:nvSpPr>
        <dsp:cNvPr id="0" name=""/>
        <dsp:cNvSpPr/>
      </dsp:nvSpPr>
      <dsp:spPr>
        <a:xfrm>
          <a:off x="2406015" y="1455924"/>
          <a:ext cx="1672900" cy="1152151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условиям реализации ООП ДО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06015" y="1455924"/>
        <a:ext cx="1672900" cy="1152151"/>
      </dsp:txXfrm>
    </dsp:sp>
    <dsp:sp modelId="{1203B883-ADA6-4FE8-9316-8E967D7A177D}">
      <dsp:nvSpPr>
        <dsp:cNvPr id="0" name=""/>
        <dsp:cNvSpPr/>
      </dsp:nvSpPr>
      <dsp:spPr>
        <a:xfrm>
          <a:off x="4172470" y="1697876"/>
          <a:ext cx="668247" cy="66824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172470" y="1697876"/>
        <a:ext cx="668247" cy="668247"/>
      </dsp:txXfrm>
    </dsp:sp>
    <dsp:sp modelId="{7B30F39D-5D23-4CDE-8EC0-8C27C5A911C7}">
      <dsp:nvSpPr>
        <dsp:cNvPr id="0" name=""/>
        <dsp:cNvSpPr/>
      </dsp:nvSpPr>
      <dsp:spPr>
        <a:xfrm>
          <a:off x="4934272" y="1455924"/>
          <a:ext cx="1731637" cy="1152151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результатам освоения ООП ДО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34272" y="1455924"/>
        <a:ext cx="1731637" cy="1152151"/>
      </dsp:txXfrm>
    </dsp:sp>
    <dsp:sp modelId="{13E76E54-380E-4F3A-AB70-70F2A860FE46}">
      <dsp:nvSpPr>
        <dsp:cNvPr id="0" name=""/>
        <dsp:cNvSpPr/>
      </dsp:nvSpPr>
      <dsp:spPr>
        <a:xfrm>
          <a:off x="6759464" y="1697876"/>
          <a:ext cx="668247" cy="668247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6759464" y="1697876"/>
        <a:ext cx="668247" cy="668247"/>
      </dsp:txXfrm>
    </dsp:sp>
    <dsp:sp modelId="{E5DD6FA8-F6B5-442A-A89F-762B0AC3E908}">
      <dsp:nvSpPr>
        <dsp:cNvPr id="0" name=""/>
        <dsp:cNvSpPr/>
      </dsp:nvSpPr>
      <dsp:spPr>
        <a:xfrm>
          <a:off x="7521267" y="1455924"/>
          <a:ext cx="1152151" cy="1152151"/>
        </a:xfrm>
        <a:prstGeom prst="ellipse">
          <a:avLst/>
        </a:prstGeom>
        <a:solidFill>
          <a:schemeClr val="accent1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ФГОС ДО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521267" y="1455924"/>
        <a:ext cx="1152151" cy="115215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4E2ADF-8780-4D01-88A9-B62096F4ADD8}">
      <dsp:nvSpPr>
        <dsp:cNvPr id="0" name=""/>
        <dsp:cNvSpPr/>
      </dsp:nvSpPr>
      <dsp:spPr>
        <a:xfrm>
          <a:off x="2714640" y="-71449"/>
          <a:ext cx="2549638" cy="11248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Социально - коммуникативное развитие</a:t>
          </a:r>
          <a:endParaRPr lang="ru-RU" sz="1700" kern="1200" dirty="0"/>
        </a:p>
      </dsp:txBody>
      <dsp:txXfrm>
        <a:off x="2714640" y="-71449"/>
        <a:ext cx="2549638" cy="1124886"/>
      </dsp:txXfrm>
    </dsp:sp>
    <dsp:sp modelId="{FCD75F2F-4993-442E-8C24-C114F042CFD4}">
      <dsp:nvSpPr>
        <dsp:cNvPr id="0" name=""/>
        <dsp:cNvSpPr/>
      </dsp:nvSpPr>
      <dsp:spPr>
        <a:xfrm rot="2139772">
          <a:off x="4811960" y="1160616"/>
          <a:ext cx="644728" cy="30384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139772">
        <a:off x="4811960" y="1160616"/>
        <a:ext cx="644728" cy="303842"/>
      </dsp:txXfrm>
    </dsp:sp>
    <dsp:sp modelId="{A9B0F3EF-2679-474C-913A-B4708EFC8761}">
      <dsp:nvSpPr>
        <dsp:cNvPr id="0" name=""/>
        <dsp:cNvSpPr/>
      </dsp:nvSpPr>
      <dsp:spPr>
        <a:xfrm>
          <a:off x="5143525" y="1571638"/>
          <a:ext cx="2374156" cy="1198676"/>
        </a:xfrm>
        <a:prstGeom prst="roundRect">
          <a:avLst>
            <a:gd name="adj" fmla="val 10000"/>
          </a:avLst>
        </a:prstGeom>
        <a:solidFill>
          <a:schemeClr val="accent2">
            <a:hueOff val="-5040797"/>
            <a:satOff val="2192"/>
            <a:lumOff val="63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Речевое развитие</a:t>
          </a:r>
          <a:endParaRPr lang="ru-RU" sz="1700" kern="1200" dirty="0"/>
        </a:p>
      </dsp:txBody>
      <dsp:txXfrm>
        <a:off x="5143525" y="1571638"/>
        <a:ext cx="2374156" cy="1198676"/>
      </dsp:txXfrm>
    </dsp:sp>
    <dsp:sp modelId="{28B314BF-5DE0-4CFE-AE4A-ED10E5F3E41B}">
      <dsp:nvSpPr>
        <dsp:cNvPr id="0" name=""/>
        <dsp:cNvSpPr/>
      </dsp:nvSpPr>
      <dsp:spPr>
        <a:xfrm rot="6372428">
          <a:off x="5665626" y="3197788"/>
          <a:ext cx="644728" cy="30384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5040797"/>
            <a:satOff val="2192"/>
            <a:lumOff val="6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6372428">
        <a:off x="5665626" y="3197788"/>
        <a:ext cx="644728" cy="303842"/>
      </dsp:txXfrm>
    </dsp:sp>
    <dsp:sp modelId="{00824A7C-9DDA-438A-9BAB-2A125B54A7FC}">
      <dsp:nvSpPr>
        <dsp:cNvPr id="0" name=""/>
        <dsp:cNvSpPr/>
      </dsp:nvSpPr>
      <dsp:spPr>
        <a:xfrm>
          <a:off x="4357721" y="3929103"/>
          <a:ext cx="2573894" cy="1203563"/>
        </a:xfrm>
        <a:prstGeom prst="roundRect">
          <a:avLst>
            <a:gd name="adj" fmla="val 10000"/>
          </a:avLst>
        </a:prstGeom>
        <a:solidFill>
          <a:schemeClr val="accent2">
            <a:hueOff val="-10081594"/>
            <a:satOff val="4384"/>
            <a:lumOff val="1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Физическое развитие</a:t>
          </a:r>
          <a:endParaRPr lang="ru-RU" sz="1700" kern="1200" dirty="0"/>
        </a:p>
      </dsp:txBody>
      <dsp:txXfrm>
        <a:off x="4357721" y="3929103"/>
        <a:ext cx="2573894" cy="1203563"/>
      </dsp:txXfrm>
    </dsp:sp>
    <dsp:sp modelId="{CA1BA9C7-CD4A-4876-BC45-62D2B999A4F2}">
      <dsp:nvSpPr>
        <dsp:cNvPr id="0" name=""/>
        <dsp:cNvSpPr/>
      </dsp:nvSpPr>
      <dsp:spPr>
        <a:xfrm rot="10844711">
          <a:off x="3632435" y="4356985"/>
          <a:ext cx="644728" cy="30384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10081594"/>
            <a:satOff val="4384"/>
            <a:lumOff val="1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44711">
        <a:off x="3632435" y="4356985"/>
        <a:ext cx="644728" cy="303842"/>
      </dsp:txXfrm>
    </dsp:sp>
    <dsp:sp modelId="{1D085CCE-A762-4944-9228-5297BC3E3E90}">
      <dsp:nvSpPr>
        <dsp:cNvPr id="0" name=""/>
        <dsp:cNvSpPr/>
      </dsp:nvSpPr>
      <dsp:spPr>
        <a:xfrm>
          <a:off x="571495" y="3857651"/>
          <a:ext cx="2980383" cy="1253263"/>
        </a:xfrm>
        <a:prstGeom prst="roundRect">
          <a:avLst>
            <a:gd name="adj" fmla="val 10000"/>
          </a:avLst>
        </a:prstGeom>
        <a:solidFill>
          <a:schemeClr val="accent2">
            <a:hueOff val="-15122391"/>
            <a:satOff val="6577"/>
            <a:lumOff val="19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Художественно – эстетическое развитие</a:t>
          </a:r>
          <a:endParaRPr lang="ru-RU" sz="1700" kern="1200" dirty="0"/>
        </a:p>
      </dsp:txBody>
      <dsp:txXfrm>
        <a:off x="571495" y="3857651"/>
        <a:ext cx="2980383" cy="1253263"/>
      </dsp:txXfrm>
    </dsp:sp>
    <dsp:sp modelId="{8F9E2AF9-DCD1-4E42-B2D2-01F17F568428}">
      <dsp:nvSpPr>
        <dsp:cNvPr id="0" name=""/>
        <dsp:cNvSpPr/>
      </dsp:nvSpPr>
      <dsp:spPr>
        <a:xfrm rot="15399608">
          <a:off x="1685785" y="3197194"/>
          <a:ext cx="644728" cy="30384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15122391"/>
            <a:satOff val="6577"/>
            <a:lumOff val="19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5399608">
        <a:off x="1685785" y="3197194"/>
        <a:ext cx="644728" cy="303842"/>
      </dsp:txXfrm>
    </dsp:sp>
    <dsp:sp modelId="{9A4B647E-2DD6-400F-AAE6-36F6C38AE4AC}">
      <dsp:nvSpPr>
        <dsp:cNvPr id="0" name=""/>
        <dsp:cNvSpPr/>
      </dsp:nvSpPr>
      <dsp:spPr>
        <a:xfrm>
          <a:off x="285760" y="1643082"/>
          <a:ext cx="2500433" cy="1248367"/>
        </a:xfrm>
        <a:prstGeom prst="roundRect">
          <a:avLst>
            <a:gd name="adj" fmla="val 10000"/>
          </a:avLst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Познавательное развитие</a:t>
          </a:r>
          <a:endParaRPr lang="ru-RU" sz="1600" kern="1200" dirty="0"/>
        </a:p>
      </dsp:txBody>
      <dsp:txXfrm>
        <a:off x="285760" y="1643082"/>
        <a:ext cx="2500433" cy="1248367"/>
      </dsp:txXfrm>
    </dsp:sp>
    <dsp:sp modelId="{5375DBD6-98BD-45AD-BC0D-CCE09E1FC2E2}">
      <dsp:nvSpPr>
        <dsp:cNvPr id="0" name=""/>
        <dsp:cNvSpPr/>
      </dsp:nvSpPr>
      <dsp:spPr>
        <a:xfrm rot="19445772">
          <a:off x="2482994" y="1196338"/>
          <a:ext cx="644728" cy="30384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9445772">
        <a:off x="2482994" y="1196338"/>
        <a:ext cx="644728" cy="30384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DC783B-C501-4F68-93B9-77BEFB52B810}">
      <dsp:nvSpPr>
        <dsp:cNvPr id="0" name=""/>
        <dsp:cNvSpPr/>
      </dsp:nvSpPr>
      <dsp:spPr>
        <a:xfrm>
          <a:off x="0" y="1020"/>
          <a:ext cx="4041775" cy="7654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Социально –</a:t>
          </a:r>
          <a:br>
            <a:rPr lang="ru-RU" sz="2000" b="0" kern="1200" dirty="0" smtClean="0">
              <a:latin typeface="Arial" pitchFamily="34" charset="0"/>
              <a:cs typeface="Arial" pitchFamily="34" charset="0"/>
            </a:rPr>
          </a:b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коммуникативное развитие</a:t>
          </a:r>
        </a:p>
      </dsp:txBody>
      <dsp:txXfrm>
        <a:off x="0" y="1020"/>
        <a:ext cx="4041775" cy="765413"/>
      </dsp:txXfrm>
    </dsp:sp>
    <dsp:sp modelId="{5BE26614-D759-4B62-A9CA-271E045E508C}">
      <dsp:nvSpPr>
        <dsp:cNvPr id="0" name=""/>
        <dsp:cNvSpPr/>
      </dsp:nvSpPr>
      <dsp:spPr>
        <a:xfrm>
          <a:off x="0" y="780706"/>
          <a:ext cx="4041775" cy="7654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Познавательное развитие</a:t>
          </a:r>
          <a:endParaRPr lang="ru-RU" sz="2000" b="0" kern="1200" dirty="0">
            <a:latin typeface="Arial" pitchFamily="34" charset="0"/>
            <a:cs typeface="Arial" pitchFamily="34" charset="0"/>
          </a:endParaRPr>
        </a:p>
      </dsp:txBody>
      <dsp:txXfrm>
        <a:off x="0" y="780706"/>
        <a:ext cx="4041775" cy="765413"/>
      </dsp:txXfrm>
    </dsp:sp>
    <dsp:sp modelId="{24BBC588-691C-4FB5-9946-E60280BA0B83}">
      <dsp:nvSpPr>
        <dsp:cNvPr id="0" name=""/>
        <dsp:cNvSpPr/>
      </dsp:nvSpPr>
      <dsp:spPr>
        <a:xfrm>
          <a:off x="0" y="1560393"/>
          <a:ext cx="4041775" cy="7654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Речевое развитие</a:t>
          </a:r>
          <a:endParaRPr lang="ru-RU" sz="2000" b="0" kern="1200" dirty="0">
            <a:latin typeface="Arial" pitchFamily="34" charset="0"/>
            <a:cs typeface="Arial" pitchFamily="34" charset="0"/>
          </a:endParaRPr>
        </a:p>
      </dsp:txBody>
      <dsp:txXfrm>
        <a:off x="0" y="1560393"/>
        <a:ext cx="4041775" cy="765413"/>
      </dsp:txXfrm>
    </dsp:sp>
    <dsp:sp modelId="{218BCDC9-20AF-4AE9-8FCA-730660FAD8A2}">
      <dsp:nvSpPr>
        <dsp:cNvPr id="0" name=""/>
        <dsp:cNvSpPr/>
      </dsp:nvSpPr>
      <dsp:spPr>
        <a:xfrm>
          <a:off x="0" y="2340079"/>
          <a:ext cx="4041775" cy="7654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Художественно – </a:t>
          </a:r>
          <a:br>
            <a:rPr lang="ru-RU" sz="2000" b="0" kern="1200" dirty="0" smtClean="0">
              <a:latin typeface="Arial" pitchFamily="34" charset="0"/>
              <a:cs typeface="Arial" pitchFamily="34" charset="0"/>
            </a:rPr>
          </a:b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эстетическое развитие</a:t>
          </a:r>
          <a:endParaRPr lang="ru-RU" sz="2000" b="0" kern="1200" dirty="0">
            <a:latin typeface="Arial" pitchFamily="34" charset="0"/>
            <a:cs typeface="Arial" pitchFamily="34" charset="0"/>
          </a:endParaRPr>
        </a:p>
      </dsp:txBody>
      <dsp:txXfrm>
        <a:off x="0" y="2340079"/>
        <a:ext cx="4041775" cy="765413"/>
      </dsp:txXfrm>
    </dsp:sp>
    <dsp:sp modelId="{E532612F-4BF5-42C8-A1A6-9763C43D7424}">
      <dsp:nvSpPr>
        <dsp:cNvPr id="0" name=""/>
        <dsp:cNvSpPr/>
      </dsp:nvSpPr>
      <dsp:spPr>
        <a:xfrm>
          <a:off x="0" y="3119766"/>
          <a:ext cx="4041775" cy="7654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2000" b="0" kern="1200" dirty="0">
            <a:latin typeface="Arial" pitchFamily="34" charset="0"/>
            <a:cs typeface="Arial" pitchFamily="34" charset="0"/>
          </a:endParaRPr>
        </a:p>
      </dsp:txBody>
      <dsp:txXfrm>
        <a:off x="0" y="3119766"/>
        <a:ext cx="4041775" cy="76541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38377D-3922-42DF-8369-39ECD7F427D8}">
      <dsp:nvSpPr>
        <dsp:cNvPr id="0" name=""/>
        <dsp:cNvSpPr/>
      </dsp:nvSpPr>
      <dsp:spPr>
        <a:xfrm>
          <a:off x="0" y="3126929"/>
          <a:ext cx="4041775" cy="758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2000" b="0" kern="1200" dirty="0">
            <a:latin typeface="Arial" pitchFamily="34" charset="0"/>
            <a:cs typeface="Arial" pitchFamily="34" charset="0"/>
          </a:endParaRPr>
        </a:p>
      </dsp:txBody>
      <dsp:txXfrm>
        <a:off x="0" y="3126929"/>
        <a:ext cx="4041775" cy="758598"/>
      </dsp:txXfrm>
    </dsp:sp>
    <dsp:sp modelId="{4CA5769E-245D-458D-AF83-50B01101D3D7}">
      <dsp:nvSpPr>
        <dsp:cNvPr id="0" name=""/>
        <dsp:cNvSpPr/>
      </dsp:nvSpPr>
      <dsp:spPr>
        <a:xfrm>
          <a:off x="0" y="0"/>
          <a:ext cx="4041775" cy="758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Социально-личностное развитие</a:t>
          </a:r>
          <a:endParaRPr lang="ru-RU" sz="2000" b="0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4041775" cy="758598"/>
      </dsp:txXfrm>
    </dsp:sp>
    <dsp:sp modelId="{EE10E463-673C-4E89-BB71-83D8C5ADF0CF}">
      <dsp:nvSpPr>
        <dsp:cNvPr id="0" name=""/>
        <dsp:cNvSpPr/>
      </dsp:nvSpPr>
      <dsp:spPr>
        <a:xfrm>
          <a:off x="0" y="780235"/>
          <a:ext cx="4041775" cy="14442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Познавательно-речевое развитие</a:t>
          </a:r>
          <a:endParaRPr lang="ru-RU" sz="2000" b="0" kern="1200" dirty="0">
            <a:latin typeface="Arial" pitchFamily="34" charset="0"/>
            <a:cs typeface="Arial" pitchFamily="34" charset="0"/>
          </a:endParaRPr>
        </a:p>
      </dsp:txBody>
      <dsp:txXfrm>
        <a:off x="0" y="780235"/>
        <a:ext cx="4041775" cy="1444227"/>
      </dsp:txXfrm>
    </dsp:sp>
    <dsp:sp modelId="{038AC2C6-75AA-433C-BF70-7CF5CCB69053}">
      <dsp:nvSpPr>
        <dsp:cNvPr id="0" name=""/>
        <dsp:cNvSpPr/>
      </dsp:nvSpPr>
      <dsp:spPr>
        <a:xfrm>
          <a:off x="0" y="2301354"/>
          <a:ext cx="4041775" cy="758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Художественно-эстетическое развитие</a:t>
          </a:r>
          <a:endParaRPr lang="ru-RU" sz="2000" b="0" kern="1200" dirty="0">
            <a:latin typeface="Arial" pitchFamily="34" charset="0"/>
            <a:cs typeface="Arial" pitchFamily="34" charset="0"/>
          </a:endParaRPr>
        </a:p>
      </dsp:txBody>
      <dsp:txXfrm>
        <a:off x="0" y="2301354"/>
        <a:ext cx="4041775" cy="758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0FF2C-D9DA-45E0-9595-C46DD6C7CA19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387FD-96F6-4AA0-8053-C43AE113C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387FD-96F6-4AA0-8053-C43AE113CFA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387FD-96F6-4AA0-8053-C43AE113CFA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387FD-96F6-4AA0-8053-C43AE113CFA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1F913D-F6F8-4CCA-8FDD-1249C2CCF930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829761"/>
          </a:xfrm>
        </p:spPr>
        <p:txBody>
          <a:bodyPr/>
          <a:lstStyle/>
          <a:p>
            <a:pPr algn="ctr"/>
            <a:r>
              <a:rPr lang="ru-RU" dirty="0" smtClean="0"/>
              <a:t>ФГОС ДО. </a:t>
            </a:r>
            <a:r>
              <a:rPr lang="ru-RU" dirty="0" err="1" smtClean="0"/>
              <a:t>Структура,содержание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C:\Documents and Settings\Администратор\Рабочий стол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60648"/>
            <a:ext cx="3071802" cy="1500198"/>
          </a:xfrm>
          <a:prstGeom prst="roundRect">
            <a:avLst/>
          </a:prstGeom>
          <a:noFill/>
        </p:spPr>
      </p:pic>
      <p:pic>
        <p:nvPicPr>
          <p:cNvPr id="6" name="Picture 2" descr="C:\Documents and Settings\Администратор\Рабочий стол\картинки с людьми\человеч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84984"/>
            <a:ext cx="3763883" cy="282122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1835696" y="6021288"/>
            <a:ext cx="7164288" cy="39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301" tIns="45150" rIns="90301" bIns="45150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 ногу со временем:  изучаем  ФГОС ДО!»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2eff2fbe8a24c327f333033d9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6762" y="1605756"/>
            <a:ext cx="7610475" cy="42767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    ФГОС        Что это такое?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u="sng" dirty="0" err="1" smtClean="0">
                <a:solidFill>
                  <a:srgbClr val="7030A0"/>
                </a:solidFill>
              </a:rPr>
              <a:t>Станда́рт</a:t>
            </a:r>
            <a:r>
              <a:rPr lang="ru-RU" sz="2800" dirty="0" smtClean="0">
                <a:solidFill>
                  <a:srgbClr val="7030A0"/>
                </a:solidFill>
              </a:rPr>
              <a:t> (от  </a:t>
            </a:r>
            <a:r>
              <a:rPr lang="ru-RU" sz="2800" i="1" dirty="0" err="1" smtClean="0">
                <a:solidFill>
                  <a:srgbClr val="7030A0"/>
                </a:solidFill>
              </a:rPr>
              <a:t>standard</a:t>
            </a:r>
            <a:r>
              <a:rPr lang="ru-RU" sz="2800" dirty="0" smtClean="0">
                <a:solidFill>
                  <a:srgbClr val="7030A0"/>
                </a:solidFill>
              </a:rPr>
              <a:t> — норма, образец) в  англ. широком смысле слова — </a:t>
            </a:r>
            <a:r>
              <a:rPr lang="ru-RU" sz="2800" u="sng" dirty="0" smtClean="0">
                <a:solidFill>
                  <a:srgbClr val="7030A0"/>
                </a:solidFill>
              </a:rPr>
              <a:t>образец, эталон, модель</a:t>
            </a:r>
            <a:r>
              <a:rPr lang="ru-RU" sz="2800" dirty="0" smtClean="0">
                <a:solidFill>
                  <a:srgbClr val="7030A0"/>
                </a:solidFill>
              </a:rPr>
              <a:t>, принимаемые за исходные для сопоставления с ними др. подобных объектов.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c.pics.livejournal.com/mon_ru/38423652/285534/285534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6260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0225" y="2189163"/>
            <a:ext cx="8256588" cy="2522537"/>
          </a:xfrm>
          <a:prstGeom prst="rect">
            <a:avLst/>
          </a:prstGeom>
        </p:spPr>
        <p:txBody>
          <a:bodyPr lIns="90301" tIns="45150" rIns="90301" bIns="451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Кого слушать? </a:t>
            </a:r>
          </a:p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Разработчики ФГОС ДО пошли своим путем.</a:t>
            </a:r>
          </a:p>
          <a:p>
            <a:pPr algn="ctr">
              <a:defRPr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Учить для жизни, а не для школы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5" descr="F:\стандарт\2011-07-15_0750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88913"/>
            <a:ext cx="3217863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6113" y="4437063"/>
            <a:ext cx="2941637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4650" y="549275"/>
            <a:ext cx="8374063" cy="7110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Разработчики стандарта красной нитью проводят утверждение о том, что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 ребенок должен быть готов к школе, а школа должна быть готова к ребенку». 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Они указывают на то, что все родители должны знать о том, что для успешной адаптации к школьной жизни гораздо важнее, чем умение читать и считать, ребенку нужны психологическая стабильность, высокая самооценка, вера в свои силы и социальные способности. </a:t>
            </a: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 эти психологические характеристики лежат в основе высокой мотивации детей к обучению в школе. </a:t>
            </a: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Именно поэтому они обозначены в стандарте как целевые ориентиры для всех участников образовательных отношений.</a:t>
            </a:r>
          </a:p>
          <a:p>
            <a:pPr marL="342900" indent="-342900">
              <a:buFontTx/>
              <a:buChar char="-"/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285750" y="714375"/>
            <a:ext cx="84296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введения 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Федеральных Государственных образовательных стандартов дошкольного образования (ФГОС ДО)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36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повышение качества образования</a:t>
            </a:r>
          </a:p>
        </p:txBody>
      </p:sp>
      <p:pic>
        <p:nvPicPr>
          <p:cNvPr id="3" name="Picture 3" descr="E:\Заготовки Альбом по темам\детские, день рождения\Др фиолет\Children's world_YalanaDesign_el (2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4286256"/>
            <a:ext cx="4479935" cy="2348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3000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759CE-1174-4A20-9DFC-24980FC4A0A0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ФГОС ДО.   Структура документа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043608" y="1484784"/>
          <a:ext cx="7185992" cy="4608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/>
              <a:t>Единство образовательного пространства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Зона ближайшего развития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Индивидуализация образования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Образовательная область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Педагогическая диагностика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Социальная ситуация развития и др.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 ФГОС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990099"/>
                </a:solidFill>
              </a:rPr>
              <a:t>Зона ближайшего развития</a:t>
            </a:r>
            <a:r>
              <a:rPr lang="ru-RU" sz="1800" dirty="0" smtClean="0"/>
              <a:t> – уровень развития, проявляющийся у ребенка в совместной деятельности со взрослым и продвинутыми сверстниками, но не актуализирующийся в его индивидуальной деятельности.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990099"/>
                </a:solidFill>
              </a:rPr>
              <a:t>Индивидуализация образования</a:t>
            </a:r>
            <a:r>
              <a:rPr lang="ru-RU" sz="1800" dirty="0" smtClean="0"/>
              <a:t> – построение образовательного процесса на основе индивидуальных особенностей каждого ребенка, при котором сам ребенок становится активным в выборе содержания своего образования.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990099"/>
                </a:solidFill>
              </a:rPr>
              <a:t>Образовательная область</a:t>
            </a:r>
            <a:r>
              <a:rPr lang="ru-RU" sz="1800" dirty="0" smtClean="0"/>
              <a:t> – структурная единица содержания образования, представляющая определенное направление развития и образования детей.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990099"/>
                </a:solidFill>
              </a:rPr>
              <a:t>Педагогическая диагностика</a:t>
            </a:r>
            <a:r>
              <a:rPr lang="ru-RU" sz="1800" dirty="0" smtClean="0"/>
              <a:t> – оценка индивидуального развития детей дошкольного возраста, связанная с оценкой эффективности педагогических действий и лежащая в основе их дальнейшего планирования.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err="1" smtClean="0">
                <a:solidFill>
                  <a:srgbClr val="990099"/>
                </a:solidFill>
              </a:rPr>
              <a:t>Самоценность</a:t>
            </a:r>
            <a:r>
              <a:rPr lang="ru-RU" sz="1800" dirty="0" smtClean="0">
                <a:solidFill>
                  <a:srgbClr val="990099"/>
                </a:solidFill>
              </a:rPr>
              <a:t> </a:t>
            </a:r>
            <a:r>
              <a:rPr lang="ru-RU" sz="1800" b="1" dirty="0" smtClean="0">
                <a:solidFill>
                  <a:srgbClr val="990099"/>
                </a:solidFill>
              </a:rPr>
              <a:t>детства</a:t>
            </a:r>
            <a:r>
              <a:rPr lang="ru-RU" sz="1800" b="1" dirty="0" smtClean="0"/>
              <a:t> </a:t>
            </a:r>
            <a:r>
              <a:rPr lang="ru-RU" sz="1800" dirty="0" smtClean="0"/>
              <a:t>– понимание детства как периода жизни значимого самого по себе, без всяких условий, значимого тем, что происходит с ребенком сейчас, а не тем, что этот период есть период подготовки к следующему периоду.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990099"/>
                </a:solidFill>
              </a:rPr>
              <a:t>Социальная ситуация развития</a:t>
            </a:r>
            <a:r>
              <a:rPr lang="ru-RU" sz="1800" dirty="0" smtClean="0"/>
              <a:t> – сложившаяся система взаимоотношений ребенка с окружающим социальным миром.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Основные понятия (ФГОС)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229600" cy="43243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endParaRPr lang="ru-RU" b="1" dirty="0" smtClean="0"/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Сохранения </a:t>
            </a:r>
            <a:r>
              <a:rPr lang="ru-RU" b="1" dirty="0" smtClean="0"/>
              <a:t>уникальности </a:t>
            </a:r>
            <a:r>
              <a:rPr lang="ru-RU" dirty="0" smtClean="0"/>
              <a:t>и </a:t>
            </a:r>
            <a:r>
              <a:rPr lang="ru-RU" b="1" dirty="0" err="1" smtClean="0"/>
              <a:t>самоценности</a:t>
            </a:r>
            <a:r>
              <a:rPr lang="ru-RU" b="1" dirty="0" smtClean="0"/>
              <a:t> </a:t>
            </a:r>
            <a:r>
              <a:rPr lang="ru-RU" dirty="0" smtClean="0"/>
              <a:t>дошкольного детства, как важного этапа в общем развитии человека;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/>
              <a:t>Личностно-развивающий</a:t>
            </a:r>
            <a:r>
              <a:rPr lang="ru-RU" dirty="0" smtClean="0"/>
              <a:t> и гуманистический </a:t>
            </a:r>
            <a:r>
              <a:rPr lang="ru-RU" b="1" dirty="0" smtClean="0"/>
              <a:t>характер взаимодействия</a:t>
            </a:r>
            <a:r>
              <a:rPr lang="ru-RU" dirty="0" smtClean="0"/>
              <a:t> взрослых и детей;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/>
              <a:t>Уважение </a:t>
            </a:r>
            <a:r>
              <a:rPr lang="ru-RU" dirty="0" smtClean="0"/>
              <a:t>личности ребенка...;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Осуществление образовательного процесса в формах, специфических для детей данной возрастной группы, прежде всего в форме</a:t>
            </a:r>
            <a:r>
              <a:rPr lang="ru-RU" b="1" dirty="0" smtClean="0">
                <a:solidFill>
                  <a:srgbClr val="990099"/>
                </a:solidFill>
              </a:rPr>
              <a:t> игры, познавательной и исследовательской деятельности.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ru-RU" dirty="0" smtClean="0"/>
              <a:t>Базовые </a:t>
            </a:r>
            <a:r>
              <a:rPr lang="ru-RU" dirty="0" smtClean="0"/>
              <a:t>ценности</a:t>
            </a: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оспитатель\Desktop\1370418993_ob_obrazovanii_v_rossiyskoy_federac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764704"/>
            <a:ext cx="2752725" cy="4286250"/>
          </a:xfrm>
          <a:prstGeom prst="rect">
            <a:avLst/>
          </a:prstGeom>
          <a:noFill/>
        </p:spPr>
      </p:pic>
      <p:sp>
        <p:nvSpPr>
          <p:cNvPr id="5" name="Текст 8"/>
          <p:cNvSpPr txBox="1">
            <a:spLocks/>
          </p:cNvSpPr>
          <p:nvPr/>
        </p:nvSpPr>
        <p:spPr>
          <a:xfrm>
            <a:off x="457200" y="404664"/>
            <a:ext cx="3754760" cy="57214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Федеральный закон Российской Федерации от 29 декабря 2012 г. N 273-ФЗ.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Вступил в силу:1 сентября 2013 г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>Стандарт утверждает основные принципы: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12775"/>
            <a:ext cx="820891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● полноценного проживания ребёнком всех этапов дошкольного детства, амплификации (обогащения) детского развития;</a:t>
            </a:r>
          </a:p>
          <a:p>
            <a:endParaRPr lang="ru-RU" sz="1400" dirty="0" smtClean="0"/>
          </a:p>
          <a:p>
            <a:r>
              <a:rPr lang="ru-RU" sz="1400" dirty="0" smtClean="0"/>
              <a:t>● создания благоприятной социальной ситуации развития каждого ребёнка в соответствии с его возрастными и индивидуальными особенностями и склонностями;</a:t>
            </a:r>
          </a:p>
          <a:p>
            <a:endParaRPr lang="ru-RU" sz="1400" dirty="0" smtClean="0"/>
          </a:p>
          <a:p>
            <a:r>
              <a:rPr lang="ru-RU" sz="1400" dirty="0" smtClean="0"/>
              <a:t>● содействия и сотрудничества детей и взрослых в процессе развития детей и их взаимодействия с людьми, культурой и окружающим миром;</a:t>
            </a:r>
          </a:p>
          <a:p>
            <a:endParaRPr lang="ru-RU" sz="1400" dirty="0" smtClean="0"/>
          </a:p>
          <a:p>
            <a:r>
              <a:rPr lang="ru-RU" sz="1400" dirty="0" smtClean="0"/>
              <a:t>● поддержка инициативы детей в различных видах деятельности;</a:t>
            </a:r>
          </a:p>
          <a:p>
            <a:endParaRPr lang="ru-RU" sz="1400" dirty="0" smtClean="0"/>
          </a:p>
          <a:p>
            <a:r>
              <a:rPr lang="ru-RU" sz="1400" dirty="0" smtClean="0"/>
              <a:t>● приобщения детей к </a:t>
            </a:r>
            <a:r>
              <a:rPr lang="ru-RU" sz="1400" dirty="0" err="1" smtClean="0"/>
              <a:t>социокультурным</a:t>
            </a:r>
            <a:r>
              <a:rPr lang="ru-RU" sz="1400" dirty="0" smtClean="0"/>
              <a:t> нормам, традициям семьи, общества и государства;</a:t>
            </a:r>
          </a:p>
          <a:p>
            <a:endParaRPr lang="ru-RU" sz="1400" dirty="0" smtClean="0"/>
          </a:p>
          <a:p>
            <a:r>
              <a:rPr lang="ru-RU" sz="1400" dirty="0" smtClean="0"/>
              <a:t>● формирования познавательных интересов и познавательных действий ребёнка через его включение в различные виды деятельности;</a:t>
            </a:r>
          </a:p>
          <a:p>
            <a:endParaRPr lang="ru-RU" sz="1400" dirty="0" smtClean="0"/>
          </a:p>
          <a:p>
            <a:r>
              <a:rPr lang="ru-RU" sz="1400" dirty="0" smtClean="0"/>
              <a:t>● учёта этнокультурной и социальной ситуации развития детей.</a:t>
            </a:r>
            <a:endParaRPr lang="ru-RU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28" y="285728"/>
            <a:ext cx="374173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Цели  ФГОС ДО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071546"/>
            <a:ext cx="7848600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повышение социального статуса дошкольного образования;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государством равенства возможностей для каждого ребёнка в получении качественного дошкольного образования;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обеспечение государственных гарантий уровня и качества образования на основе единства обязательных требований к условиям реализации основных образовательных программ, их структуре и результатам их освоения;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сохранение единства образовательного пространства Российской Федерации относительно уровня дошкольного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04"/>
            <a:ext cx="845455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Совокупность требований ФГОС ДО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08072" y="1340768"/>
          <a:ext cx="867502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Documents and Settings\Администратор\Рабочий стол\картинки с людьми\девушка и книг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4214819"/>
            <a:ext cx="3357570" cy="2238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88640"/>
            <a:ext cx="692689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Требования к структуре ООП ДО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928670"/>
            <a:ext cx="8693150" cy="5076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психолого-педагогической поддержки позитивной социализации и индивидуализации развития детей дошкольного возраста;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определяет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комплекс основных характеристик дошкольного образования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(объём, содержание и планируемые результаты в виде целевых ориентиров дошкольного образования),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организационно-педагогические условия образовательного процесса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направлена 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создание условий социальной ситуации развития дошкольников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открывающей возможности позитивной социализации ребёнка, его всестороннего личностного морально-нравственного и познавательного развития, развития инициативы и творческих способностей на основе соответствующих дошкольному возрасту видов деятельности (игры, изобразительной деятельности, конструирования, восприятия сказки и др.), сотрудничества со взрослыми и сверстниками в зоне его ближайшего развития;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направлена на создание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образовательной среды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зоны ближайшего развития ребёнка.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Администратор\Рабочий стол\картинки с людьми\учитель с указко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2071702" cy="32147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488" y="357166"/>
            <a:ext cx="538769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Обязательная часть  ООП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71736" y="1643050"/>
            <a:ext cx="6286512" cy="32861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Обязательная часть Программы предполагает комплексность подхода, обеспечивая развитие детей во всех пяти взаимодополняющих образовательных областях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94772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9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Образовательные области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714348" y="1285860"/>
          <a:ext cx="785818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90FDB-DC42-41AF-AFE6-1FFDB2E2F513}" type="slidenum">
              <a:rPr lang="ru-RU"/>
              <a:pPr>
                <a:defRPr/>
              </a:pPr>
              <a:t>26</a:t>
            </a:fld>
            <a:endParaRPr lang="ru-RU"/>
          </a:p>
        </p:txBody>
      </p:sp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Образовательные области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341438"/>
            <a:ext cx="4041775" cy="6223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ФГОС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Образовательные области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5102225" y="1341438"/>
            <a:ext cx="4041775" cy="6223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ФГТ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Основные направления развития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4294967295"/>
          </p:nvPr>
        </p:nvGraphicFramePr>
        <p:xfrm>
          <a:off x="0" y="2063750"/>
          <a:ext cx="4041775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quarter" idx="4294967295"/>
          </p:nvPr>
        </p:nvGraphicFramePr>
        <p:xfrm>
          <a:off x="5102225" y="2063750"/>
          <a:ext cx="4041775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79912" y="1916832"/>
            <a:ext cx="792088" cy="4104456"/>
          </a:xfrm>
          <a:prstGeom prst="rect">
            <a:avLst/>
          </a:prstGeom>
          <a:solidFill>
            <a:srgbClr val="D6E9EA">
              <a:alpha val="50196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wordArtVert"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Личностное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развитие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право 5"/>
          <p:cNvSpPr/>
          <p:nvPr/>
        </p:nvSpPr>
        <p:spPr>
          <a:xfrm>
            <a:off x="4643438" y="2428868"/>
            <a:ext cx="2643187" cy="1285875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социально-коммуникативное развитие</a:t>
            </a:r>
            <a:endParaRPr lang="ru-RU" dirty="0"/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1857375" y="2500313"/>
            <a:ext cx="2857500" cy="1285875"/>
          </a:xfrm>
          <a:prstGeom prst="leftArrowCallou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речевое развитие</a:t>
            </a:r>
            <a:endParaRPr lang="ru-RU" dirty="0"/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3491880" y="980728"/>
            <a:ext cx="2286016" cy="1500186"/>
          </a:xfrm>
          <a:prstGeom prst="upArrowCallou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художественно-эстетическое развитие</a:t>
            </a:r>
            <a:endParaRPr lang="ru-RU" dirty="0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4643438" y="3643314"/>
            <a:ext cx="1928812" cy="171450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физическое развитие </a:t>
            </a:r>
            <a:endParaRPr lang="ru-RU" dirty="0"/>
          </a:p>
        </p:txBody>
      </p:sp>
      <p:sp>
        <p:nvSpPr>
          <p:cNvPr id="11" name="Облако 10"/>
          <p:cNvSpPr/>
          <p:nvPr/>
        </p:nvSpPr>
        <p:spPr>
          <a:xfrm>
            <a:off x="4071934" y="5286375"/>
            <a:ext cx="2084242" cy="1357335"/>
          </a:xfrm>
          <a:prstGeom prst="cloud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accent5">
                    <a:lumMod val="10000"/>
                  </a:schemeClr>
                </a:solidFill>
              </a:rPr>
              <a:t>Физическая культура</a:t>
            </a:r>
            <a:endParaRPr lang="ru-RU" sz="16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1403648" y="5072074"/>
            <a:ext cx="2239644" cy="1581150"/>
          </a:xfrm>
          <a:prstGeom prst="cloud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Познание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6500826" y="1071546"/>
            <a:ext cx="2103622" cy="1143008"/>
          </a:xfrm>
          <a:prstGeom prst="cloud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Безопас-ность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6286512" y="4929198"/>
            <a:ext cx="1928808" cy="1357286"/>
          </a:xfrm>
          <a:prstGeom prst="cloud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Здоровье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6660232" y="3571876"/>
            <a:ext cx="2483768" cy="1214446"/>
          </a:xfrm>
          <a:prstGeom prst="clou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Социа-лизация</a:t>
            </a: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6" name="Облако 15"/>
          <p:cNvSpPr/>
          <p:nvPr/>
        </p:nvSpPr>
        <p:spPr>
          <a:xfrm>
            <a:off x="7286644" y="2285992"/>
            <a:ext cx="1643074" cy="1214446"/>
          </a:xfrm>
          <a:prstGeom prst="clou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Труд</a:t>
            </a:r>
            <a:endParaRPr lang="ru-RU" sz="2800" dirty="0"/>
          </a:p>
        </p:txBody>
      </p:sp>
      <p:sp>
        <p:nvSpPr>
          <p:cNvPr id="18" name="Облако 17"/>
          <p:cNvSpPr/>
          <p:nvPr/>
        </p:nvSpPr>
        <p:spPr>
          <a:xfrm>
            <a:off x="179512" y="3501008"/>
            <a:ext cx="2483768" cy="1643058"/>
          </a:xfrm>
          <a:prstGeom prst="cloud">
            <a:avLst/>
          </a:prstGeom>
          <a:gradFill flip="none" rotWithShape="1">
            <a:gsLst>
              <a:gs pos="36000">
                <a:srgbClr val="CC00FF"/>
              </a:gs>
              <a:gs pos="36000">
                <a:srgbClr val="CC00FF"/>
              </a:gs>
              <a:gs pos="36000">
                <a:srgbClr val="CC00FF"/>
              </a:gs>
              <a:gs pos="36000">
                <a:srgbClr val="CC00FF"/>
              </a:gs>
              <a:gs pos="36000">
                <a:srgbClr val="CC00FF"/>
              </a:gs>
              <a:gs pos="36000">
                <a:srgbClr val="CC00FF"/>
              </a:gs>
              <a:gs pos="38000">
                <a:srgbClr val="CC00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200000" scaled="0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Чтение худ. литературы</a:t>
            </a:r>
            <a:endParaRPr lang="ru-RU" dirty="0"/>
          </a:p>
        </p:txBody>
      </p:sp>
      <p:sp>
        <p:nvSpPr>
          <p:cNvPr id="19" name="Облако 18"/>
          <p:cNvSpPr/>
          <p:nvPr/>
        </p:nvSpPr>
        <p:spPr>
          <a:xfrm>
            <a:off x="2195736" y="214290"/>
            <a:ext cx="2376264" cy="1214422"/>
          </a:xfrm>
          <a:prstGeom prst="cloud">
            <a:avLst/>
          </a:prstGeom>
          <a:solidFill>
            <a:srgbClr val="FF99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err="1" smtClean="0">
                <a:solidFill>
                  <a:schemeClr val="tx1"/>
                </a:solidFill>
              </a:rPr>
              <a:t>Художествен-ное</a:t>
            </a:r>
            <a:r>
              <a:rPr lang="ru-RU" sz="1400" dirty="0" smtClean="0">
                <a:solidFill>
                  <a:schemeClr val="tx1"/>
                </a:solidFill>
              </a:rPr>
              <a:t> творчество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251520" y="1357298"/>
            <a:ext cx="2520280" cy="1500190"/>
          </a:xfrm>
          <a:prstGeom prst="cloud">
            <a:avLst/>
          </a:prstGeom>
          <a:solidFill>
            <a:srgbClr val="CC00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 smtClean="0">
                <a:solidFill>
                  <a:schemeClr val="tx1"/>
                </a:solidFill>
              </a:rPr>
              <a:t>Коммуникация</a:t>
            </a:r>
            <a:endParaRPr lang="ru-RU" sz="15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500" dirty="0"/>
          </a:p>
        </p:txBody>
      </p:sp>
      <p:sp>
        <p:nvSpPr>
          <p:cNvPr id="21" name="Выноска со стрелкой вниз 20"/>
          <p:cNvSpPr/>
          <p:nvPr/>
        </p:nvSpPr>
        <p:spPr>
          <a:xfrm>
            <a:off x="2714612" y="3643314"/>
            <a:ext cx="1928812" cy="1714500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познавательное </a:t>
            </a:r>
            <a:r>
              <a:rPr lang="ru-RU" dirty="0">
                <a:solidFill>
                  <a:schemeClr val="tx1"/>
                </a:solidFill>
              </a:rPr>
              <a:t>развитие </a:t>
            </a:r>
            <a:endParaRPr lang="ru-RU" dirty="0"/>
          </a:p>
        </p:txBody>
      </p:sp>
      <p:sp>
        <p:nvSpPr>
          <p:cNvPr id="22" name="Облако 21"/>
          <p:cNvSpPr/>
          <p:nvPr/>
        </p:nvSpPr>
        <p:spPr>
          <a:xfrm>
            <a:off x="4786314" y="142852"/>
            <a:ext cx="1857388" cy="1285860"/>
          </a:xfrm>
          <a:prstGeom prst="cloud">
            <a:avLst/>
          </a:prstGeom>
          <a:solidFill>
            <a:srgbClr val="FF99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Музыка</a:t>
            </a: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7788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  <p:bldP spid="9" grpId="0" build="allAtOnce" animBg="1"/>
      <p:bldP spid="11" grpId="0" build="allAtOnce" animBg="1"/>
      <p:bldP spid="12" grpId="0" build="allAtOnce" animBg="1"/>
      <p:bldP spid="13" grpId="0" build="allAtOnce" animBg="1"/>
      <p:bldP spid="14" grpId="0" build="allAtOnce" animBg="1"/>
      <p:bldP spid="15" grpId="0" build="allAtOnce" animBg="1"/>
      <p:bldP spid="16" grpId="0" build="allAtOnce" animBg="1"/>
      <p:bldP spid="18" grpId="0" build="allAtOnce" animBg="1"/>
      <p:bldP spid="19" grpId="0" build="allAtOnce" animBg="1"/>
      <p:bldP spid="20" grpId="0" build="allAtOnce" animBg="1"/>
      <p:bldP spid="21" grpId="0" build="allAtOnce" animBg="1"/>
      <p:bldP spid="22" grpId="0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251" y="188640"/>
            <a:ext cx="874149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Требования к условиям реализации ООП </a:t>
            </a:r>
          </a:p>
        </p:txBody>
      </p:sp>
      <p:sp>
        <p:nvSpPr>
          <p:cNvPr id="4" name="Левая фигурная скобка 3"/>
          <p:cNvSpPr/>
          <p:nvPr/>
        </p:nvSpPr>
        <p:spPr>
          <a:xfrm rot="16200000">
            <a:off x="4140200" y="-819150"/>
            <a:ext cx="576263" cy="7777163"/>
          </a:xfrm>
          <a:prstGeom prst="leftBrac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0188" y="3357563"/>
            <a:ext cx="8678862" cy="33115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социальной ситуации развития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участников образовательных отношений, включая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образовательной среды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которая: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гарантирует охрану и укрепление физического и психического здоровья воспитанников;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обеспечивает эмоциональное и морально-нравственное благополучие воспитанников;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способствует профессиональному развитию педагогических работников;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создаёт условия для развивающего вариативного дошкольного образования;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обеспечивает его открытость и мотивирующий характер.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9550" y="1493838"/>
            <a:ext cx="1554163" cy="11080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 условия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36750" y="835025"/>
            <a:ext cx="1555750" cy="11064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57818" y="857232"/>
            <a:ext cx="1554163" cy="11080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72330" y="1428736"/>
            <a:ext cx="1554163" cy="11080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00430" y="1785926"/>
            <a:ext cx="1785950" cy="11064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среда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323112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 психолого-педагогическим условиям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9225" y="2868613"/>
            <a:ext cx="3960813" cy="256857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педагогических работников должна исключать перегрузки, влияющие на надлежащее исполнение ими их профессиональных обязанностей, тем самым снижающие необходимое индивидуальное внимание к воспитанникам и способные негативно отразиться на благополучии и развитии детей.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388" y="1412875"/>
            <a:ext cx="3960812" cy="13303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для диагностики и коррекции нарушений развития и социальной адаптации детей с ОВЗ, оказания ранней коррекционной помощи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6100" y="4687888"/>
            <a:ext cx="4613275" cy="12620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Предельная наполняемость групп устанавливается в соответствии с санитарно-эпидемиологическими правилами и нормативами.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97363" y="1412875"/>
            <a:ext cx="4672012" cy="30956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Организации может проводиться оценка развития детей, его динамики, в том числе измерение их личностных образовательных результатов. Такая оценка производится педагогом совместно с педагогом-психологом в рамках психолого-педагогической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диагностики 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(или мониторинга).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ребёнка в психолого-педагогической диагностике (мониторинге)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допускается только с согласия его родителей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(законных представителей).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8913" y="5634038"/>
            <a:ext cx="4032250" cy="10255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создаёт условия для медицинского сопровождения детей в целях охраны и укрепления их здоровья.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 txBox="1">
            <a:spLocks/>
          </p:cNvSpPr>
          <p:nvPr/>
        </p:nvSpPr>
        <p:spPr>
          <a:xfrm>
            <a:off x="467544" y="1844824"/>
            <a:ext cx="3008313" cy="370527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Российской Федерации устанавливаются следующие уровни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общего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образования: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дошкольное образование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начальное общее образование;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основное общее образование;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 среднее общее образование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одержимое 4"/>
          <p:cNvGraphicFramePr>
            <a:graphicFrameLocks/>
          </p:cNvGraphicFramePr>
          <p:nvPr/>
        </p:nvGraphicFramePr>
        <p:xfrm>
          <a:off x="3707904" y="404664"/>
          <a:ext cx="5183758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idx="1"/>
          </p:nvPr>
        </p:nvSpPr>
        <p:spPr>
          <a:xfrm>
            <a:off x="179388" y="188913"/>
            <a:ext cx="3611562" cy="1727200"/>
          </a:xfrm>
        </p:spPr>
        <p:txBody>
          <a:bodyPr>
            <a:normAutofit fontScale="7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Общее образование и профессиональное </a:t>
            </a:r>
            <a:r>
              <a:rPr lang="ru-RU" b="1" dirty="0" smtClean="0">
                <a:solidFill>
                  <a:srgbClr val="FF0000"/>
                </a:solidFill>
              </a:rPr>
              <a:t>образование реализуются по уровням образования</a:t>
            </a:r>
            <a:r>
              <a:rPr lang="ru-RU" dirty="0" smtClean="0">
                <a:solidFill>
                  <a:srgbClr val="FF0000"/>
                </a:solidFill>
              </a:rPr>
              <a:t>.  Гл.2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ru-RU" dirty="0" smtClean="0">
                <a:solidFill>
                  <a:srgbClr val="FF0000"/>
                </a:solidFill>
              </a:rPr>
              <a:t> ст.10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ru-RU" dirty="0" smtClean="0">
                <a:solidFill>
                  <a:srgbClr val="FF0000"/>
                </a:solidFill>
              </a:rPr>
              <a:t> п.3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7"/>
            <a:ext cx="777686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развивающей предметно-пространственной среде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825" y="1460500"/>
            <a:ext cx="8642350" cy="11525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(РППС)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обеспечивает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максимальную реализацию образовательного потенциала пространства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Организации (группы, участка) и материалов, оборудования и инвентаря для развития детей дошкольного возраста, охраны и укрепления их здоровья, учёта особенностей и коррекции недостатков их развития.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00" y="3994150"/>
            <a:ext cx="8664575" cy="18002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РППС должна обеспечивать: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реализацию различных образовательных программ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используемых в образовательном процессе Организации;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для инклюзивного образования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в случае  его организации);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учёт национально-культурных, климатических условий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которых осуществляется образовательный процесс.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" y="2795588"/>
            <a:ext cx="8664575" cy="10080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РППС должна обеспечивать возможность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общения и совместной деятельности детей и взрослых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том числе детей разного возраста), во всей группе и в малых группах,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двигательной активности детей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возможности для уединения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5937250"/>
            <a:ext cx="8664575" cy="7921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РППС Организации (группы) должна быть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содержательно насыщенной, трансформируемой, полифункциональной, вариативной, доступной и безопасной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7"/>
            <a:ext cx="734481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кадровым условиям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825" y="906463"/>
            <a:ext cx="8497888" cy="16573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должна быть укомплектована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квалифицированными кадрами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Высшее профессиональное образование или среднее профессиональное образование по направлению подготовки "Образование и педагогика" без предъявления требований к стажу работы либо высшее профессиональное образование или среднее профессиональное образование и дополнительное профессиональное образование по направлению подготовки "Образование и педагогика" без предъявления требований к стажу работы», ЕКС от 26.08.2010 г.).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0825" y="2781300"/>
            <a:ext cx="8497888" cy="198913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Программы осуществляется: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воспитателями в течение всего времени пребывания воспитанников в Организации. Каждая группа должна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непрерывно сопровождаться воспитателем или другим педагогом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иными педагогическими работниками, соответствующие должности для которых устанавливаются Организацией самостоятельно в зависимости от содержания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в создании условий, необходимых для реализации образовательной программы,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принимают участие помощники воспитателя и другие работники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825" y="4883150"/>
            <a:ext cx="8497888" cy="18589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Программы требует от Организации осуществления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управления образовательной деятельностью, методического обеспечения реализации Программы, ведения бухгалтерского учёта, финансово-хозяйственной и хозяйственной деятельности, необходимого медицинского сопровождения.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решения этих задач привлекается соответствующий квалифицированный персонал в качестве сотрудников Организации и/или заключаются договора с организациями, предоставляющими соответствующие услуги.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картинки с людьми\teacher_clipart_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1905000" cy="123825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357826"/>
            <a:ext cx="1690073" cy="133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357298"/>
            <a:ext cx="8501122" cy="51149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None/>
            </a:pPr>
            <a:r>
              <a:rPr lang="ru-RU" sz="2400" b="1" dirty="0">
                <a:latin typeface="Times New Roman" pitchFamily="18" charset="0"/>
              </a:rPr>
              <a:t>Педагог </a:t>
            </a:r>
            <a:r>
              <a:rPr lang="ru-RU" sz="2400" b="1" u="sng" dirty="0">
                <a:latin typeface="Times New Roman" pitchFamily="18" charset="0"/>
              </a:rPr>
              <a:t>должен</a:t>
            </a:r>
            <a:r>
              <a:rPr lang="ru-RU" sz="2400" dirty="0">
                <a:latin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buClr>
                <a:schemeClr val="bg2">
                  <a:lumMod val="25000"/>
                </a:schemeClr>
              </a:buClr>
            </a:pPr>
            <a:r>
              <a:rPr lang="ru-RU" sz="2400" dirty="0">
                <a:latin typeface="Times New Roman" pitchFamily="18" charset="0"/>
              </a:rPr>
              <a:t>Знать специфику дошкольного образования </a:t>
            </a:r>
          </a:p>
          <a:p>
            <a:pPr>
              <a:lnSpc>
                <a:spcPct val="90000"/>
              </a:lnSpc>
              <a:buClr>
                <a:schemeClr val="bg2">
                  <a:lumMod val="25000"/>
                </a:schemeClr>
              </a:buClr>
            </a:pPr>
            <a:r>
              <a:rPr lang="ru-RU" sz="2400" dirty="0">
                <a:latin typeface="Times New Roman" pitchFamily="18" charset="0"/>
              </a:rPr>
              <a:t>Знать общие закономерности развития детей</a:t>
            </a:r>
          </a:p>
          <a:p>
            <a:pPr>
              <a:lnSpc>
                <a:spcPct val="90000"/>
              </a:lnSpc>
              <a:buClr>
                <a:schemeClr val="bg2">
                  <a:lumMod val="25000"/>
                </a:schemeClr>
              </a:buClr>
            </a:pPr>
            <a:r>
              <a:rPr lang="ru-RU" sz="2400" dirty="0">
                <a:latin typeface="Times New Roman" pitchFamily="18" charset="0"/>
              </a:rPr>
              <a:t>Уметь организовывать ведущие виды деятельности</a:t>
            </a:r>
          </a:p>
          <a:p>
            <a:pPr>
              <a:lnSpc>
                <a:spcPct val="90000"/>
              </a:lnSpc>
              <a:buClr>
                <a:schemeClr val="bg2">
                  <a:lumMod val="25000"/>
                </a:schemeClr>
              </a:buClr>
            </a:pPr>
            <a:r>
              <a:rPr lang="ru-RU" sz="2400" dirty="0">
                <a:latin typeface="Times New Roman" pitchFamily="18" charset="0"/>
              </a:rPr>
              <a:t>Владеть теорией и методиками развития детей дошкольного возраста</a:t>
            </a:r>
          </a:p>
          <a:p>
            <a:pPr>
              <a:lnSpc>
                <a:spcPct val="90000"/>
              </a:lnSpc>
              <a:buClr>
                <a:schemeClr val="bg2">
                  <a:lumMod val="25000"/>
                </a:schemeClr>
              </a:buClr>
            </a:pPr>
            <a:r>
              <a:rPr lang="ru-RU" sz="2400" dirty="0">
                <a:latin typeface="Times New Roman" pitchFamily="18" charset="0"/>
              </a:rPr>
              <a:t>Уметь планировать, реализовывать и анализировать образовательную работу с детьми</a:t>
            </a:r>
          </a:p>
          <a:p>
            <a:pPr>
              <a:lnSpc>
                <a:spcPct val="90000"/>
              </a:lnSpc>
              <a:buClr>
                <a:schemeClr val="bg2">
                  <a:lumMod val="25000"/>
                </a:schemeClr>
              </a:buClr>
            </a:pPr>
            <a:r>
              <a:rPr lang="ru-RU" sz="2400" dirty="0">
                <a:latin typeface="Times New Roman" pitchFamily="18" charset="0"/>
              </a:rPr>
              <a:t>Уметь планировать и корректировать образовательные задачи по результатам мониторинга</a:t>
            </a:r>
          </a:p>
          <a:p>
            <a:pPr>
              <a:lnSpc>
                <a:spcPct val="90000"/>
              </a:lnSpc>
              <a:buClr>
                <a:schemeClr val="bg2">
                  <a:lumMod val="25000"/>
                </a:schemeClr>
              </a:buClr>
            </a:pPr>
            <a:r>
              <a:rPr lang="ru-RU" sz="2400" dirty="0">
                <a:latin typeface="Times New Roman" pitchFamily="18" charset="0"/>
              </a:rPr>
              <a:t>Владеть методами и средствами психолого-педагогического просвещения родителей</a:t>
            </a:r>
          </a:p>
          <a:p>
            <a:pPr>
              <a:lnSpc>
                <a:spcPct val="90000"/>
              </a:lnSpc>
              <a:buClr>
                <a:schemeClr val="bg2">
                  <a:lumMod val="25000"/>
                </a:schemeClr>
              </a:buClr>
            </a:pPr>
            <a:r>
              <a:rPr lang="ru-RU" sz="2400" dirty="0">
                <a:latin typeface="Times New Roman" pitchFamily="18" charset="0"/>
              </a:rPr>
              <a:t>Владеть </a:t>
            </a:r>
            <a:r>
              <a:rPr lang="ru-RU" sz="2400" dirty="0" err="1">
                <a:latin typeface="Times New Roman" pitchFamily="18" charset="0"/>
              </a:rPr>
              <a:t>ИКТ-компетенциями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ПРОФЕССИОНАЛЬНЫЕ </a:t>
            </a:r>
            <a:r>
              <a:rPr lang="ru-RU" sz="2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КОМПЕТЕНЦИИ ВОСПИТАТЕЛЯ, ОТРАЖАЮЩИЕ СПЕЦИФИКУ </a:t>
            </a:r>
            <a: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РАБОТЫ</a:t>
            </a:r>
            <a:b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</a:br>
            <a: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ru-RU" sz="2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НА ДОШКОЛЬНОМ УРОВНЕ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7"/>
            <a:ext cx="734481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материально-техническим условиям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9075" y="1773238"/>
            <a:ext cx="8497888" cy="45593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требования, определяемые в соответствии с санитарно-эпидемиологическими правилами и нормативами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том числе: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зданиям (помещениям) и участкам Организации (группы);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водоснабжению, канализации, отоплению и вентиляции зданий (помещения) Организации (группы);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набору и площадям образовательных помещений, их отделке и оборудованию;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искусственному и естественному освещению образовательных помещений;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санитарному состоянию и содержанию помещений;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оснащению помещений для качественного питания воспитанников;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требования, определяемые в соответствии с правилами пожарной безопасности;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оснащённость помещений для работы медицинского персонала в Организации.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7"/>
            <a:ext cx="799288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финансовым условиям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1285860"/>
            <a:ext cx="8497887" cy="237648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Финансовые условия реализации Программы должны: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обеспечивать Организации возможность выполнения требований Стандарта к условиям реализации и структуре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обеспечивать реализацию обязательной части Программы и части, формируемой участниками образовательного процесса, учитывая вариативность индивидуальных траекторий развития воспитанников;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отражать структуру и объём расходов, необходимых для реализации Программы, а также механизм их формирования.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3857628"/>
            <a:ext cx="8496300" cy="25923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Объём финансового обеспечения реализации Программы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определяется исходя из Требований к условиям реализации ООП ДО  данного Стандарта и должен быть достаточным и необходимым для осуществления Организацией расходов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на оплату труда работников, реализующих Программу;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на средства обучения, соответствующие материалы, в том числе расходные, игровое, спортивное, оздоровительное оборудование, инвентарь, оплату услуг связи, в том числе расходов, связанных с подключением к информационной сети Интернет;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связанных с дополнительным профессиональным образованием педагогических работников по профилю их деятельности;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иных, связанных с реализацией Программы.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52" y="188640"/>
            <a:ext cx="867577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Требования к результатам освоения ООП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4625" y="2133600"/>
            <a:ext cx="8680450" cy="93503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проявляет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инициативность и самостоятельность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разных видах деятельности – игре, общении, конструировании и др. Способен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выбирать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себе род занятий, участников совместной деятельности, обнаруживает способность к воплощению разнообразных замыслов;</a:t>
            </a:r>
          </a:p>
        </p:txBody>
      </p:sp>
      <p:sp>
        <p:nvSpPr>
          <p:cNvPr id="43011" name="Прямоугольник 2"/>
          <p:cNvSpPr>
            <a:spLocks noChangeArrowheads="1"/>
          </p:cNvSpPr>
          <p:nvPr/>
        </p:nvSpPr>
        <p:spPr bwMode="auto">
          <a:xfrm>
            <a:off x="215900" y="1268413"/>
            <a:ext cx="84597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Целевые  ориентиры ДО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социальные и психологические характеристики возможных достижений ребёнка на этапе завершения уровня ДО.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6363" y="3429000"/>
            <a:ext cx="8748712" cy="13985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уверен в своих силах, открыт внешнему миру, положительно относится к себе и к другим, обладает чувством собственного достоинства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Активно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взаимодействует со сверстниками и взрослыми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участвует в совместных играх. Способен договариваться, учитывать интересы и чувства других, сопереживать неудачам и радоваться успехам других, стараться разрешать конфликты;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6363" y="5013325"/>
            <a:ext cx="8748712" cy="13398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обладает развитым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воображением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которое реализуется в разных видах деятельности. Способность ребёнка 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фантазии, творчеству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интенсивно развивается и проявляется в игре. Ребёнок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владеет разными формами и видами игры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Умеет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подчиняться разным правилам и социальным нормам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различать условную и реальную ситуации, в том числе игровую и учебную;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4071942"/>
            <a:ext cx="8680450" cy="26003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проявляет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любознательность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задаёт вопросы, касающиеся близких и далёких предметов и явлений, интересуется причинно-следственными связями (как? почему? зачем?), пытается самостоятельно придумывать объяснения явлениям природы и поступкам людей. Склонен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наблюдать, экспериментировать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Обладает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начальными знаниями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 себе, о предметном, природном, социальном и культурном мире, в котором он живёт. Знаком с книжной культурой, с детской литературой, обладает элементарными представлениями из области живой природы, естествознания, математики, истории и т. п., у ребёнка складываются предпосылки грамотности. Ребёнок способен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принятию собственных решений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опираясь на свои знания и умения в различных сферах действительности.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3071810"/>
            <a:ext cx="8680450" cy="666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способен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волевым усилиям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разных видах деятельности, преодолевать сиюминутные побуждения, доводить до конца начатое дело;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785926"/>
            <a:ext cx="8680450" cy="8445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у ребёнка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развита крупная и мелкая мот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орика. Он может контролировать свои движения и управлять ими, обладает развитой потребностью бегать, прыгать, мастерить поделки из различных материалов и т. п.;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678862" cy="7921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творческие способности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ребёнка также проявляются в рисовании, придумывании сказок, танцах, пении и т. п. Ребёнок может фантазировать вслух, играть звуками и словами. Хорошо понимает устную речь и может выражать свои мысли и желания;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3675" y="1239838"/>
            <a:ext cx="8680450" cy="66833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определяются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независимо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форм реализации Программы, а также от её характера, особенностей развития воспитанников и видов Организации, реализующей Программу.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3675" y="2492375"/>
            <a:ext cx="8699500" cy="1728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подлежат непосредственной оценке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том числе в виде педагогической диагностики (мониторинга), и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являются основанием для их формального сравнения с реальными достижениями детей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являются основой объективной оценки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соответствия установленным требованиям образовательной деятельности и подготовки воспитанников.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Освоение Программы не сопровождается проведением промежуточных аттестаций и итоговой аттестации воспитанников.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213" y="4941888"/>
            <a:ext cx="8678862" cy="12239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выступают основаниями преемственности дошкольного и начального общего образования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При соблюдении требований к условиям реализации Программы настоящие целевые ориентиры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предполагают формирование у детей дошкольного возраста предпосылок учебной деятельности на этапе завершения ими дошкольного образования.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260647"/>
            <a:ext cx="5749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Целевые ориентиры ДО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6850" y="765175"/>
            <a:ext cx="8839200" cy="32400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ориентирами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учредителей Организаций для построения образовательной политики с учётом целей дошкольного образования, общих для всего образовательного пространства РФ;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педагогов и администрации Организаций для решения задач: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формирования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анализа своей профессиональной деятельности;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взаимодействия с семьями воспитанников;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авторов образовательных программ дошкольного образования;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исследователей при формировании исследовательских программ для изучения характеристик образования детей в возрасте от 2 месяцев до 8 лет;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родителей (законных представителей) детей от 2 месяцев до 8 лет для их информированности относительно целей дошкольного образования, общих для всего образовательного пространства РФ;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широкой общественности.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4788" y="4221163"/>
            <a:ext cx="8863012" cy="23542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могут служить непосредственным основанием при решении управленческих задач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включая: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аттестацию педагогических кадров;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оценку качества образования;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оценку как итогового, так и промежуточного уровня развития воспитанников, в том числе в рамках мониторинга (в форме тестирования, с использованием методов, основанных на наблюдении, или иных методов измерения результативности детей);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оценку выполнения муниципального (государственного) задания посредством их включения в показатели качества выполнения задания;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распределение стимулирующего фонда оплаты труда работников Организации.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В Организации (группе) может проводиться оценка развития детей, его динамики, в том числе измерение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их личностных образовательных результатов. Такая оценка производится педагогом совместно с педагогом-психологом в рамках психолого-педагогической диагностики</a:t>
            </a:r>
            <a:r>
              <a:rPr lang="ru-RU" b="1" i="1" baseline="30000" dirty="0" smtClean="0">
                <a:solidFill>
                  <a:srgbClr val="0000FF"/>
                </a:solidFill>
              </a:rPr>
              <a:t>6 </a:t>
            </a:r>
            <a:r>
              <a:rPr lang="ru-RU" b="1" i="1" dirty="0" smtClean="0">
                <a:solidFill>
                  <a:srgbClr val="0000FF"/>
                </a:solidFill>
              </a:rPr>
              <a:t>(или мониторинга). </a:t>
            </a:r>
          </a:p>
          <a:p>
            <a:pPr>
              <a:buNone/>
            </a:pPr>
            <a:endParaRPr lang="ru-RU" b="1" i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Участие ребёнка в психолого-педагогической диагностике (мониторинге) допускается только с согласия его родителей (законных представителей). </a:t>
            </a:r>
          </a:p>
          <a:p>
            <a:pPr>
              <a:buNone/>
            </a:pPr>
            <a:endParaRPr lang="ru-RU" b="1" i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Результаты психолого-педагогической диагностики (мониторинга) могут использоваться исключительно для решения образовательных задач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Что говорят стандарты   </a:t>
            </a:r>
            <a:r>
              <a:rPr lang="ru-RU" sz="6000" dirty="0" smtClean="0">
                <a:solidFill>
                  <a:srgbClr val="C00000"/>
                </a:solidFill>
              </a:rPr>
              <a:t>!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6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Вступил в силу 1 января 2014г.</a:t>
            </a:r>
            <a:br>
              <a:rPr lang="ru-RU" dirty="0" smtClean="0"/>
            </a:br>
            <a:r>
              <a:rPr lang="ru-RU" dirty="0" smtClean="0"/>
              <a:t>               ФГТ отменены.</a:t>
            </a:r>
            <a:endParaRPr lang="ru-RU" dirty="0"/>
          </a:p>
        </p:txBody>
      </p:sp>
      <p:pic>
        <p:nvPicPr>
          <p:cNvPr id="4" name="Picture 2" descr="C:\Documents and Settings\Администратор\Рабочий стол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90063"/>
            <a:ext cx="4223930" cy="2062871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Segoe UI Semibold" pitchFamily="34" charset="0"/>
                <a:cs typeface="Andalus" pitchFamily="18" charset="-78"/>
              </a:rPr>
              <a:t>Работала над проектом по подготовке ФГОС группа  представителей образовательного сообщества, научных институтов и общественных организаций, созданная   Министерством образования и науки Российской Федерации. Возглавляет рабочую группу директор Федерального института развития образования, академик РАО А. </a:t>
            </a:r>
            <a:r>
              <a:rPr lang="ru-RU" sz="1800" i="1" dirty="0" err="1" smtClean="0">
                <a:solidFill>
                  <a:schemeClr val="tx2">
                    <a:lumMod val="50000"/>
                  </a:schemeClr>
                </a:solidFill>
                <a:latin typeface="Segoe UI Semibold" pitchFamily="34" charset="0"/>
                <a:cs typeface="Andalus" pitchFamily="18" charset="-78"/>
              </a:rPr>
              <a:t>Асмолов</a:t>
            </a:r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Segoe UI Semibold" pitchFamily="34" charset="0"/>
                <a:cs typeface="Andalus" pitchFamily="18" charset="-78"/>
              </a:rPr>
              <a:t>.</a:t>
            </a:r>
          </a:p>
          <a:p>
            <a:pPr>
              <a:buNone/>
            </a:pPr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Segoe UI Semibold" pitchFamily="34" charset="0"/>
                <a:cs typeface="Andalus" pitchFamily="18" charset="-78"/>
              </a:rPr>
              <a:t> 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C:\Users\Воспитатель\Desktop\211840_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620000" cy="857250"/>
          </a:xfrm>
          <a:prstGeom prst="rect">
            <a:avLst/>
          </a:prstGeom>
          <a:noFill/>
        </p:spPr>
      </p:pic>
      <p:pic>
        <p:nvPicPr>
          <p:cNvPr id="7" name="Picture 6" descr="C:\Users\Воспитатель\Desktop\asmol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3212976"/>
            <a:ext cx="3780284" cy="3312368"/>
          </a:xfrm>
          <a:prstGeom prst="rect">
            <a:avLst/>
          </a:prstGeom>
          <a:noFill/>
        </p:spPr>
      </p:pic>
      <p:pic>
        <p:nvPicPr>
          <p:cNvPr id="8" name="Picture 5" descr="C:\Users\Воспитатель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212976"/>
            <a:ext cx="3959009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09550" y="4075113"/>
            <a:ext cx="87391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рамках разработки проекта ФГОС ДО экспертами в сфере дошкольного образования было проведено исследование, позволившее в ходе фокус-групповых обсуждений выявить ожидания родителей, воспитателей, учителей начальной школы по отношению к дошкольному образованию.</a:t>
            </a:r>
          </a:p>
        </p:txBody>
      </p:sp>
      <p:pic>
        <p:nvPicPr>
          <p:cNvPr id="10243" name="Picture 3" descr="C:\Users\Сергей\Desktop\Тигран Шмис   Стандарт сделает дошкольное образование инновационным    РИА Новости_files\950353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25450"/>
            <a:ext cx="7056437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49300" y="3213100"/>
            <a:ext cx="6775450" cy="6905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ждут  родители, воспитатели, учителя школы от ДО?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75" y="188913"/>
            <a:ext cx="8988425" cy="6335712"/>
          </a:xfrm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88640"/>
            <a:ext cx="8988425" cy="6335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476672"/>
            <a:ext cx="8229600" cy="51122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32656"/>
            <a:ext cx="8229600" cy="54242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318</TotalTime>
  <Words>2500</Words>
  <Application>Microsoft Office PowerPoint</Application>
  <PresentationFormat>Экран (4:3)</PresentationFormat>
  <Paragraphs>265</Paragraphs>
  <Slides>39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Открытая</vt:lpstr>
      <vt:lpstr>ФГОС ДО. Структура,содержание.</vt:lpstr>
      <vt:lpstr>Слайд 2</vt:lpstr>
      <vt:lpstr>Слайд 3</vt:lpstr>
      <vt:lpstr>Вступил в силу 1 января 2014г.                ФГТ отменены.</vt:lpstr>
      <vt:lpstr>.</vt:lpstr>
      <vt:lpstr>Слайд 6</vt:lpstr>
      <vt:lpstr>Слайд 7</vt:lpstr>
      <vt:lpstr>Слайд 8</vt:lpstr>
      <vt:lpstr>Слайд 9</vt:lpstr>
      <vt:lpstr>    ФГОС        Что это такое?</vt:lpstr>
      <vt:lpstr>Слайд 11</vt:lpstr>
      <vt:lpstr>Слайд 12</vt:lpstr>
      <vt:lpstr>Слайд 13</vt:lpstr>
      <vt:lpstr>Слайд 14</vt:lpstr>
      <vt:lpstr>Слайд 15</vt:lpstr>
      <vt:lpstr>ФГОС ДО.   Структура документа</vt:lpstr>
      <vt:lpstr>Основные понятия ФГОС</vt:lpstr>
      <vt:lpstr>Основные понятия (ФГОС)</vt:lpstr>
      <vt:lpstr>Базовые ценности</vt:lpstr>
      <vt:lpstr> Стандарт утверждает основные принципы:  </vt:lpstr>
      <vt:lpstr>Слайд 21</vt:lpstr>
      <vt:lpstr>Слайд 22</vt:lpstr>
      <vt:lpstr>Слайд 23</vt:lpstr>
      <vt:lpstr>Слайд 24</vt:lpstr>
      <vt:lpstr>  Образовательные области   </vt:lpstr>
      <vt:lpstr>Образовательные области</vt:lpstr>
      <vt:lpstr>Слайд 27</vt:lpstr>
      <vt:lpstr>Слайд 28</vt:lpstr>
      <vt:lpstr>Слайд 29</vt:lpstr>
      <vt:lpstr>Слайд 30</vt:lpstr>
      <vt:lpstr>Слайд 31</vt:lpstr>
      <vt:lpstr>ПРОФЕССИОНАЛЬНЫЕ КОМПЕТЕНЦИИ ВОСПИТАТЕЛЯ, ОТРАЖАЮЩИЕ СПЕЦИФИКУ РАБОТЫ  НА ДОШКОЛЬНОМ УРОВНЕ ОБРАЗОВАНИЯ</vt:lpstr>
      <vt:lpstr>Слайд 33</vt:lpstr>
      <vt:lpstr>Слайд 34</vt:lpstr>
      <vt:lpstr>Слайд 35</vt:lpstr>
      <vt:lpstr>Слайд 36</vt:lpstr>
      <vt:lpstr>Слайд 37</vt:lpstr>
      <vt:lpstr>Слайд 38</vt:lpstr>
      <vt:lpstr>Что говорят стандарты  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ФГОС ДО. Структура,содержание.</dc:title>
  <dc:creator>педкомната</dc:creator>
  <cp:lastModifiedBy>педкомната</cp:lastModifiedBy>
  <cp:revision>35</cp:revision>
  <dcterms:created xsi:type="dcterms:W3CDTF">2014-10-14T08:09:07Z</dcterms:created>
  <dcterms:modified xsi:type="dcterms:W3CDTF">2014-10-15T08:18:44Z</dcterms:modified>
</cp:coreProperties>
</file>